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60" r:id="rId1"/>
  </p:sldMasterIdLst>
  <p:notesMasterIdLst>
    <p:notesMasterId r:id="rId2"/>
  </p:notesMasterIdLst>
  <p:sldIdLst>
    <p:sldId id="256" r:id="rId3"/>
    <p:sldId id="257" r:id="rId4"/>
    <p:sldId id="261" r:id="rId5"/>
    <p:sldId id="262" r:id="rId6"/>
    <p:sldId id="263" r:id="rId7"/>
    <p:sldId id="266" r:id="rId8"/>
    <p:sldId id="283" r:id="rId9"/>
    <p:sldId id="306" r:id="rId10"/>
    <p:sldId id="260" r:id="rId11"/>
    <p:sldId id="267" r:id="rId12"/>
    <p:sldId id="268" r:id="rId13"/>
    <p:sldId id="265" r:id="rId14"/>
    <p:sldId id="271" r:id="rId15"/>
    <p:sldId id="264" r:id="rId16"/>
    <p:sldId id="270" r:id="rId17"/>
    <p:sldId id="274" r:id="rId18"/>
    <p:sldId id="273" r:id="rId19"/>
    <p:sldId id="275" r:id="rId20"/>
    <p:sldId id="276" r:id="rId21"/>
    <p:sldId id="279" r:id="rId22"/>
    <p:sldId id="259" r:id="rId23"/>
    <p:sldId id="280" r:id="rId24"/>
    <p:sldId id="282" r:id="rId25"/>
    <p:sldId id="278" r:id="rId26"/>
    <p:sldId id="277" r:id="rId27"/>
    <p:sldId id="289" r:id="rId28"/>
    <p:sldId id="287" r:id="rId29"/>
    <p:sldId id="284" r:id="rId30"/>
    <p:sldId id="286" r:id="rId31"/>
    <p:sldId id="285" r:id="rId32"/>
    <p:sldId id="291" r:id="rId33"/>
    <p:sldId id="290" r:id="rId34"/>
    <p:sldId id="299" r:id="rId35"/>
    <p:sldId id="298" r:id="rId36"/>
    <p:sldId id="300" r:id="rId37"/>
    <p:sldId id="301" r:id="rId38"/>
    <p:sldId id="297" r:id="rId39"/>
    <p:sldId id="288" r:id="rId40"/>
    <p:sldId id="292" r:id="rId41"/>
    <p:sldId id="293" r:id="rId42"/>
    <p:sldId id="294" r:id="rId43"/>
    <p:sldId id="302" r:id="rId44"/>
    <p:sldId id="307" r:id="rId45"/>
    <p:sldId id="309" r:id="rId46"/>
    <p:sldId id="308" r:id="rId47"/>
    <p:sldId id="310" r:id="rId48"/>
    <p:sldId id="295" r:id="rId49"/>
    <p:sldId id="303" r:id="rId50"/>
    <p:sldId id="304" r:id="rId51"/>
    <p:sldId id="305" r:id="rId52"/>
  </p:sldIdLst>
  <p:sldSz cx="9144000" cy="6858000" type="screen4x3"/>
  <p:notesSz cx="6858000" cy="9144000"/>
  <p:custDataLst>
    <p:tags r:id="rId53"/>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p:cViewPr varScale="1">
        <p:scale>
          <a:sx n="107" d="100"/>
          <a:sy n="107" d="100"/>
        </p:scale>
        <p:origin x="1746" y="102"/>
      </p:cViewPr>
      <p:guideLst>
        <p:guide orient="horz" pos="2160"/>
        <p:guide pos="288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 Type="http://schemas.openxmlformats.org/officeDocument/2006/relationships/slide" Target="slides/slide3.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tags" Target="tags/tag1.xml" /><Relationship Id="rId54" Type="http://schemas.openxmlformats.org/officeDocument/2006/relationships/presProps" Target="presProps.xml" /><Relationship Id="rId55" Type="http://schemas.openxmlformats.org/officeDocument/2006/relationships/viewProps" Target="viewProps.xml" /><Relationship Id="rId56" Type="http://schemas.openxmlformats.org/officeDocument/2006/relationships/theme" Target="theme/theme1.xml" /><Relationship Id="rId57" Type="http://schemas.openxmlformats.org/officeDocument/2006/relationships/tableStyles" Target="tableStyles.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56FF4-C23B-4C9D-8CCE-E10F11C3495F}" type="datetimeFigureOut">
              <a:rPr lang="tr-TR" smtClean="0"/>
              <a:t>7.05.2024</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E4B0EA-2D6E-4F9A-B59A-40D8AF71FB12}" type="slidenum">
              <a:rPr lang="tr-TR" smtClean="0"/>
              <a:t>‹#›</a:t>
            </a:fld>
            <a:endParaRPr lang="tr-TR"/>
          </a:p>
        </p:txBody>
      </p:sp>
    </p:spTree>
    <p:extLst>
      <p:ext uri="{BB962C8B-B14F-4D97-AF65-F5344CB8AC3E}">
        <p14:creationId xmlns:p14="http://schemas.microsoft.com/office/powerpoint/2010/main" val="1662394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AAE4B0EA-2D6E-4F9A-B59A-40D8AF71FB12}" type="slidenum">
              <a:rPr lang="tr-TR" smtClean="0"/>
              <a:t>8</a:t>
            </a:fld>
            <a:endParaRPr lang="tr-TR"/>
          </a:p>
        </p:txBody>
      </p:sp>
    </p:spTree>
    <p:extLst>
      <p:ext uri="{BB962C8B-B14F-4D97-AF65-F5344CB8AC3E}">
        <p14:creationId xmlns:p14="http://schemas.microsoft.com/office/powerpoint/2010/main" val="82113657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title" preserve="1">
  <p:cSld name="Başlık Slaydı">
    <p:bg>
      <p:bgRef idx="1001">
        <a:schemeClr val="bg1"/>
      </p:bgRef>
    </p:bg>
    <p:spTree>
      <p:nvGrpSpPr>
        <p:cNvPr id="1" name=""/>
        <p:cNvGrpSpPr/>
        <p:nvPr/>
      </p:nvGrpSpPr>
      <p:grpSpPr>
        <a:xfrm>
          <a:off x="0" y="0"/>
          <a: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8B6937BC-BC90-41BD-9928-14A38BF60C5E}" type="datetimeFigureOut">
              <a:rPr lang="tr-TR" smtClean="0"/>
              <a:t>7.05.2024</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flipH="1">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flipH="1">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flipH="1">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flipH="1">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flipH="1">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flipH="1">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ayt Numarası Yer Tutucusu 28"/>
          <p:cNvSpPr>
            <a:spLocks noGrp="1"/>
          </p:cNvSpPr>
          <p:nvPr>
            <p:ph type="sldNum" sz="quarter" idx="12"/>
          </p:nvPr>
        </p:nvSpPr>
        <p:spPr bwMode="auto">
          <a:xfrm>
            <a:off x="1325544" y="4928702"/>
            <a:ext cx="609600" cy="517524"/>
          </a:xfrm>
        </p:spPr>
        <p:txBody>
          <a:bodyPr/>
          <a:lstStyle/>
          <a:p>
            <a:fld id="{0D771336-CEB5-4D95-AEF9-E2B17A68C16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Başlık ve İçerik">
    <p:spTree>
      <p:nvGrpSpPr>
        <p:cNvPr id="1" name=""/>
        <p:cNvGrpSpPr/>
        <p:nvPr/>
      </p:nvGrpSpPr>
      <p:grpSpPr>
        <a:xfrm>
          <a:off x="0" y="0"/>
          <a: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Veri Yer Tutucusu 6"/>
          <p:cNvSpPr>
            <a:spLocks noGrp="1"/>
          </p:cNvSpPr>
          <p:nvPr>
            <p:ph type="dt" sz="half" idx="14"/>
          </p:nvPr>
        </p:nvSpPr>
        <p:spPr/>
        <p:txBody>
          <a:bodyPr rtlCol="0"/>
          <a:lstStyle/>
          <a:p>
            <a:fld id="{8B6937BC-BC90-41BD-9928-14A38BF60C5E}" type="datetimeFigureOut">
              <a:rPr lang="tr-TR" smtClean="0"/>
              <a:t>7.05.2024</a:t>
            </a:fld>
            <a:endParaRPr lang="tr-TR"/>
          </a:p>
        </p:txBody>
      </p:sp>
      <p:sp>
        <p:nvSpPr>
          <p:cNvPr id="9" name="Slayt Numarası Yer Tutucusu 8"/>
          <p:cNvSpPr>
            <a:spLocks noGrp="1"/>
          </p:cNvSpPr>
          <p:nvPr>
            <p:ph type="sldNum" sz="quarter" idx="15"/>
          </p:nvPr>
        </p:nvSpPr>
        <p:spPr/>
        <p:txBody>
          <a:bodyPr rtlCol="0"/>
          <a:lstStyle/>
          <a:p>
            <a:fld id="{0D771336-CEB5-4D95-AEF9-E2B17A68C166}"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16" name="Düz Bağlayıcı 15"/>
          <p:cNvSpPr>
            <a:spLocks noChangeShapeType="1"/>
          </p:cNvSpPr>
          <p:nvPr/>
        </p:nvSpPr>
        <p:spPr bwMode="auto">
          <a:xfrm flipH="1">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B6937BC-BC90-41BD-9928-14A38BF60C5E}" type="datetimeFigureOut">
              <a:rPr lang="tr-TR" smtClean="0"/>
              <a:t>7.05.2024</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flipH="1">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flipH="1">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flipH="1">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D771336-CEB5-4D95-AEF9-E2B17A68C16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ransition/>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jpeg" /><Relationship Id="rId4" Type="http://schemas.openxmlformats.org/officeDocument/2006/relationships/image" Target="../media/image4.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7.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9.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gorusoneri.meb.gov.tr/" TargetMode="External" /><Relationship Id="rId3" Type="http://schemas.openxmlformats.org/officeDocument/2006/relationships/image" Target="../media/image5.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10.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11.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12.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13.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14.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15.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jpeg" /><Relationship Id="rId3" Type="http://schemas.openxmlformats.org/officeDocument/2006/relationships/image" Target="../media/image5.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7.jpeg" /><Relationship Id="rId3" Type="http://schemas.openxmlformats.org/officeDocument/2006/relationships/image" Target="../media/image5.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18.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19.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20.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21.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22.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23.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24.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25.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26.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27.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28.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29.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30.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31.jpe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32.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33.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6.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5.jpeg" /><Relationship Id="rId4" Type="http://schemas.openxmlformats.org/officeDocument/2006/relationships/image" Target="../media/image6.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454669" y="3284984"/>
            <a:ext cx="1597051" cy="158417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31180" y="0"/>
            <a:ext cx="608308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t="8801" b="7154"/>
          <a:stretch>
            <a:fillRect/>
          </a:stretch>
        </p:blipFill>
        <p:spPr bwMode="auto">
          <a:xfrm>
            <a:off x="2999180" y="731521"/>
            <a:ext cx="2520280" cy="1636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a:extLst>
              <a:ext uri="{FF2B5EF4-FFF2-40B4-BE49-F238E27FC236}">
                <a16:creationId xmlns:a16="http://schemas.microsoft.com/office/drawing/2014/main" id="{81CF4C7F-56F5-47BE-A976-B006DC6583A4}"/>
              </a:ext>
            </a:extLst>
          </p:cNvPr>
          <p:cNvSpPr/>
          <p:nvPr/>
        </p:nvSpPr>
        <p:spPr>
          <a:xfrm>
            <a:off x="4067944" y="5013176"/>
            <a:ext cx="3449737" cy="307777"/>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lIns="91440" tIns="45720" rIns="91440" bIns="45720">
            <a:spAutoFit/>
          </a:bodyPr>
          <a:lstStyle/>
          <a:p>
            <a:pPr algn="ctr"/>
            <a:r>
              <a:rPr lang="tr-TR" sz="1400" b="0" cap="none" spc="0">
                <a:ln w="0"/>
                <a:solidFill>
                  <a:schemeClr val="accent1"/>
                </a:solidFill>
                <a:effectLst>
                  <a:outerShdw blurRad="38100" dist="25400" dir="5400000" algn="ctr" rotWithShape="0">
                    <a:srgbClr val="6E747A">
                      <a:alpha val="43000"/>
                    </a:srgbClr>
                  </a:outerShdw>
                </a:effectLst>
              </a:rPr>
              <a:t>7 Mayıs 2024 Salı</a:t>
            </a:r>
          </a:p>
        </p:txBody>
      </p:sp>
    </p:spTree>
    <p:extLst>
      <p:ext uri="{BB962C8B-B14F-4D97-AF65-F5344CB8AC3E}">
        <p14:creationId xmlns:p14="http://schemas.microsoft.com/office/powerpoint/2010/main" val="1695900373"/>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457200" y="274638"/>
            <a:ext cx="7467600" cy="634082"/>
          </a:xfrm>
        </p:spPr>
        <p:txBody>
          <a:bodyPr/>
          <a:lstStyle/>
          <a:p>
            <a:r>
              <a:rPr lang="tr-TR"/>
              <a:t>Türkçe vurgusu</a:t>
            </a:r>
          </a:p>
        </p:txBody>
      </p:sp>
      <p:sp>
        <p:nvSpPr>
          <p:cNvPr id="3" name="İçerik Yer Tutucusu 2"/>
          <p:cNvSpPr>
            <a:spLocks noGrp="1"/>
          </p:cNvSpPr>
          <p:nvPr>
            <p:ph sz="quarter" idx="1"/>
          </p:nvPr>
        </p:nvSpPr>
        <p:spPr>
          <a:xfrm>
            <a:off x="179512" y="1052736"/>
            <a:ext cx="8136904" cy="5400600"/>
          </a:xfrm>
        </p:spPr>
        <p:txBody>
          <a:bodyPr>
            <a:normAutofit lnSpcReduction="10000"/>
          </a:bodyPr>
          <a:lstStyle/>
          <a:p>
            <a:pPr algn="just"/>
            <a:r>
              <a:rPr lang="tr-TR"/>
              <a:t>"Türkiye Yüzyılı Maarif Modeli"nde Türkçenin bütün zenginliğiyle toplumun birbiriyle iletişimine, bu iletişimi anlamlandırma çabalarına ve kültür unsurlarının nesilden nesile aktarılmasına öncülük ve eşlik ettiğine vurgu yapıldı.</a:t>
            </a:r>
          </a:p>
          <a:p>
            <a:pPr algn="just"/>
            <a:endParaRPr lang="tr-TR"/>
          </a:p>
          <a:p>
            <a:pPr algn="just"/>
            <a:r>
              <a:rPr lang="tr-TR"/>
              <a:t>Bu nedenle Türkçenin öğretimi ve öğrencilerin dil becerilerinin geliştirilmesi, eğitim sisteminde temel bir politika olarak yer aldı. </a:t>
            </a:r>
          </a:p>
          <a:p>
            <a:pPr algn="just"/>
            <a:r>
              <a:rPr lang="tr-TR"/>
              <a:t>Eğitimin her aşamasında, Türkçenin öğretimine, doğru kullanımına titizlikle dikkat edilecek. </a:t>
            </a:r>
          </a:p>
          <a:p>
            <a:pPr algn="just"/>
            <a:r>
              <a:rPr lang="tr-TR"/>
              <a:t>Türkçenin etkili kullanılmasına yönelik becerilerin kazandırılması da </a:t>
            </a:r>
            <a:r>
              <a:rPr lang="tr-TR" b="1" i="1"/>
              <a:t>tüm derslerin ortak hedefi </a:t>
            </a:r>
            <a:r>
              <a:rPr lang="tr-TR"/>
              <a:t>olarak belirlendi.</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039237"/>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457200" y="274638"/>
            <a:ext cx="7467600" cy="490066"/>
          </a:xfrm>
        </p:spPr>
        <p:txBody>
          <a:bodyPr>
            <a:normAutofit fontScale="90000"/>
          </a:bodyPr>
          <a:lstStyle/>
          <a:p>
            <a:r>
              <a:rPr lang="tr-TR"/>
              <a:t>Matematik alan becerileri</a:t>
            </a:r>
          </a:p>
        </p:txBody>
      </p:sp>
      <p:sp>
        <p:nvSpPr>
          <p:cNvPr id="3" name="İçerik Yer Tutucusu 2"/>
          <p:cNvSpPr>
            <a:spLocks noGrp="1"/>
          </p:cNvSpPr>
          <p:nvPr>
            <p:ph sz="quarter" idx="1"/>
          </p:nvPr>
        </p:nvSpPr>
        <p:spPr>
          <a:xfrm>
            <a:off x="179512" y="821320"/>
            <a:ext cx="8496944" cy="4873752"/>
          </a:xfrm>
        </p:spPr>
        <p:txBody>
          <a:bodyPr>
            <a:normAutofit lnSpcReduction="10000"/>
          </a:bodyPr>
          <a:lstStyle/>
          <a:p>
            <a:endParaRPr lang="tr-TR"/>
          </a:p>
          <a:p>
            <a:pPr algn="just"/>
            <a:r>
              <a:rPr lang="tr-TR"/>
              <a:t>Matematik alan becerileri ilkokul, ortaokul ve lise düzeyini kapsayan ve süreç bileşenleri ile modellenebilen beceriler dikkate alınarak belirlendi. Yeni müfredatta yer verilen </a:t>
            </a:r>
            <a:r>
              <a:rPr lang="tr-TR" b="1" i="1"/>
              <a:t>5 matematik alan becerisi</a:t>
            </a:r>
            <a:r>
              <a:rPr lang="tr-TR"/>
              <a:t>,</a:t>
            </a:r>
          </a:p>
          <a:p>
            <a:pPr marL="514350" indent="-514350" algn="just">
              <a:buFont typeface="+mj-lt"/>
              <a:buAutoNum type="romanUcPeriod"/>
            </a:pPr>
            <a:r>
              <a:rPr lang="tr-TR"/>
              <a:t> matematiksel muhakeme, </a:t>
            </a:r>
          </a:p>
          <a:p>
            <a:pPr marL="514350" indent="-514350" algn="just">
              <a:buFont typeface="+mj-lt"/>
              <a:buAutoNum type="romanUcPeriod"/>
            </a:pPr>
            <a:r>
              <a:rPr lang="tr-TR"/>
              <a:t>matematiksel problem çözme, </a:t>
            </a:r>
          </a:p>
          <a:p>
            <a:pPr marL="514350" indent="-514350" algn="just">
              <a:buFont typeface="+mj-lt"/>
              <a:buAutoNum type="romanUcPeriod"/>
            </a:pPr>
            <a:r>
              <a:rPr lang="tr-TR"/>
              <a:t>matematiksel temsil, </a:t>
            </a:r>
          </a:p>
          <a:p>
            <a:pPr marL="514350" indent="-514350" algn="just">
              <a:buFont typeface="+mj-lt"/>
              <a:buAutoNum type="romanUcPeriod"/>
            </a:pPr>
            <a:r>
              <a:rPr lang="tr-TR"/>
              <a:t>veri ile çalışma ve veriye dayalı karar verme,</a:t>
            </a:r>
          </a:p>
          <a:p>
            <a:pPr marL="514350" indent="-514350" algn="just">
              <a:buFont typeface="+mj-lt"/>
              <a:buAutoNum type="romanUcPeriod"/>
            </a:pPr>
            <a:r>
              <a:rPr lang="tr-TR"/>
              <a:t> matematiksel araç ve teknoloji ile çalışma olarak belirlendi.</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319732"/>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107504" y="44624"/>
            <a:ext cx="8568952" cy="504056"/>
          </a:xfrm>
        </p:spPr>
        <p:txBody>
          <a:bodyPr>
            <a:normAutofit fontScale="90000"/>
          </a:bodyPr>
          <a:lstStyle/>
          <a:p>
            <a:r>
              <a:rPr lang="tr-TR"/>
              <a:t>Fen bilimleri dersine 13 alan becerisi geldi</a:t>
            </a:r>
          </a:p>
        </p:txBody>
      </p:sp>
      <p:sp>
        <p:nvSpPr>
          <p:cNvPr id="3" name="İçerik Yer Tutucusu 2"/>
          <p:cNvSpPr>
            <a:spLocks noGrp="1"/>
          </p:cNvSpPr>
          <p:nvPr>
            <p:ph sz="quarter" idx="1"/>
          </p:nvPr>
        </p:nvSpPr>
        <p:spPr>
          <a:xfrm>
            <a:off x="251520" y="836712"/>
            <a:ext cx="7848872" cy="5832648"/>
          </a:xfrm>
        </p:spPr>
        <p:txBody>
          <a:bodyPr>
            <a:normAutofit fontScale="92500" lnSpcReduction="20000"/>
          </a:bodyPr>
          <a:lstStyle/>
          <a:p>
            <a:r>
              <a:rPr lang="tr-TR"/>
              <a:t>"Türkiye Yüzyılı Maarif Modeli"nde 13 farklı fen bilimleri alan becerisi tanımlandı.</a:t>
            </a:r>
          </a:p>
          <a:p>
            <a:r>
              <a:rPr lang="tr-TR"/>
              <a:t> </a:t>
            </a:r>
            <a:r>
              <a:rPr lang="tr-TR" b="1"/>
              <a:t>Fen bilimleri alan becerileri;</a:t>
            </a:r>
          </a:p>
          <a:p>
            <a:pPr marL="457200" indent="-457200">
              <a:buFont typeface="+mj-lt"/>
              <a:buAutoNum type="arabicPeriod"/>
            </a:pPr>
            <a:r>
              <a:rPr lang="tr-TR"/>
              <a:t>bilimsel gözlem,</a:t>
            </a:r>
          </a:p>
          <a:p>
            <a:pPr marL="457200" indent="-457200">
              <a:buFont typeface="+mj-lt"/>
              <a:buAutoNum type="arabicPeriod"/>
            </a:pPr>
            <a:r>
              <a:rPr lang="tr-TR"/>
              <a:t>sınıflandırma, </a:t>
            </a:r>
          </a:p>
          <a:p>
            <a:pPr marL="457200" indent="-457200">
              <a:buFont typeface="+mj-lt"/>
              <a:buAutoNum type="arabicPeriod"/>
            </a:pPr>
            <a:r>
              <a:rPr lang="tr-TR"/>
              <a:t>bilimsel gözleme dayalı tahmin, </a:t>
            </a:r>
          </a:p>
          <a:p>
            <a:pPr marL="457200" indent="-457200">
              <a:buFont typeface="+mj-lt"/>
              <a:buAutoNum type="arabicPeriod"/>
            </a:pPr>
            <a:r>
              <a:rPr lang="tr-TR"/>
              <a:t>bilimsel veriye dayalı tahmin,</a:t>
            </a:r>
          </a:p>
          <a:p>
            <a:pPr marL="457200" indent="-457200">
              <a:buFont typeface="+mj-lt"/>
              <a:buAutoNum type="arabicPeriod"/>
            </a:pPr>
            <a:r>
              <a:rPr lang="tr-TR" err="1"/>
              <a:t>operasyonel tanımlama, </a:t>
            </a:r>
          </a:p>
          <a:p>
            <a:pPr marL="457200" indent="-457200">
              <a:buFont typeface="+mj-lt"/>
              <a:buAutoNum type="arabicPeriod"/>
            </a:pPr>
            <a:r>
              <a:rPr lang="tr-TR"/>
              <a:t>hipotez oluşturma, </a:t>
            </a:r>
          </a:p>
          <a:p>
            <a:pPr marL="457200" indent="-457200">
              <a:buFont typeface="+mj-lt"/>
              <a:buAutoNum type="arabicPeriod"/>
            </a:pPr>
            <a:r>
              <a:rPr lang="tr-TR"/>
              <a:t>deney yapma, </a:t>
            </a:r>
          </a:p>
          <a:p>
            <a:pPr marL="457200" indent="-457200">
              <a:buFont typeface="+mj-lt"/>
              <a:buAutoNum type="arabicPeriod"/>
            </a:pPr>
            <a:r>
              <a:rPr lang="tr-TR"/>
              <a:t>bilimsel çıkarım yapma, </a:t>
            </a:r>
          </a:p>
          <a:p>
            <a:pPr marL="457200" indent="-457200">
              <a:buFont typeface="+mj-lt"/>
              <a:buAutoNum type="arabicPeriod"/>
            </a:pPr>
            <a:r>
              <a:rPr lang="tr-TR"/>
              <a:t>bilimsel model oluşturma,</a:t>
            </a:r>
          </a:p>
          <a:p>
            <a:pPr marL="457200" indent="-457200">
              <a:buFont typeface="+mj-lt"/>
              <a:buAutoNum type="arabicPeriod"/>
            </a:pPr>
            <a:r>
              <a:rPr lang="tr-TR"/>
              <a:t>tümevarıma dayalı akıl yürütme,</a:t>
            </a:r>
          </a:p>
          <a:p>
            <a:pPr marL="457200" indent="-457200">
              <a:buFont typeface="+mj-lt"/>
              <a:buAutoNum type="arabicPeriod"/>
            </a:pPr>
            <a:r>
              <a:rPr lang="tr-TR"/>
              <a:t>tümdengelime dayalı akıl yürütme, </a:t>
            </a:r>
          </a:p>
          <a:p>
            <a:pPr marL="457200" indent="-457200">
              <a:buFont typeface="+mj-lt"/>
              <a:buAutoNum type="arabicPeriod"/>
            </a:pPr>
            <a:r>
              <a:rPr lang="tr-TR"/>
              <a:t>kanıt kullanma </a:t>
            </a:r>
          </a:p>
          <a:p>
            <a:pPr marL="457200" indent="-457200">
              <a:buFont typeface="+mj-lt"/>
              <a:buAutoNum type="arabicPeriod"/>
            </a:pPr>
            <a:r>
              <a:rPr lang="tr-TR"/>
              <a:t>bilimsel sorgulama becerilerinden oluştu.</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7664848"/>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395536" y="17176"/>
            <a:ext cx="7467600" cy="922114"/>
          </a:xfrm>
        </p:spPr>
        <p:txBody>
          <a:bodyPr>
            <a:normAutofit fontScale="90000"/>
          </a:bodyPr>
          <a:lstStyle/>
          <a:p>
            <a:r>
              <a:rPr lang="tr-TR"/>
              <a:t>Sosyal bilimler için 17 alan becerisi belirlendi</a:t>
            </a:r>
          </a:p>
        </p:txBody>
      </p:sp>
      <p:sp>
        <p:nvSpPr>
          <p:cNvPr id="3" name="İçerik Yer Tutucusu 2"/>
          <p:cNvSpPr>
            <a:spLocks noGrp="1"/>
          </p:cNvSpPr>
          <p:nvPr>
            <p:ph sz="quarter" idx="1"/>
          </p:nvPr>
        </p:nvSpPr>
        <p:spPr>
          <a:xfrm>
            <a:off x="349188" y="980728"/>
            <a:ext cx="8075240" cy="5544616"/>
          </a:xfrm>
        </p:spPr>
        <p:txBody>
          <a:bodyPr>
            <a:normAutofit lnSpcReduction="10000"/>
          </a:bodyPr>
          <a:lstStyle/>
          <a:p>
            <a:pPr algn="just"/>
            <a:r>
              <a:rPr lang="tr-TR" b="1"/>
              <a:t>Yeni müfredatta sosyal bilimler alan becerileri kapsamında; </a:t>
            </a:r>
            <a:r>
              <a:rPr lang="tr-TR"/>
              <a:t>yerli ve yabancı literatür, alanın kendine özgü yapısı ve çağın gereklilikleri göz önünde bulundurularak 21. yüzyıl becerileri ile de güçlü ilişkileri olan 17 alan becerisi belirlendi.</a:t>
            </a:r>
          </a:p>
          <a:p>
            <a:pPr algn="just"/>
            <a:r>
              <a:rPr lang="tr-TR" b="1"/>
              <a:t> Bunlar, </a:t>
            </a:r>
            <a:r>
              <a:rPr lang="tr-TR"/>
              <a:t>"</a:t>
            </a:r>
            <a:r>
              <a:rPr lang="tr-TR" i="1"/>
              <a:t>zamanı algılama ve kronolojik düşünme, kanıta dayalı sorgulama ve araştırma, tarihsel empati, değişim ve sürekliliği algılama, sosyal katılım, girişimcilik, mekansal düşünme, coğrafi sorgulama, coğrafi gözlem ve saha çalışması, harita, tablo, grafik, şekil ve diyagram, mantıksal muhakeme, felsefi sorgulama, felsefi muhakeme, felsefi düşünce ortaya koyma, eleştirel sosyolojik düşünme, tarihsel sorun analizi ve karar verme</a:t>
            </a:r>
            <a:r>
              <a:rPr lang="tr-TR"/>
              <a:t>" becerileri olarak sıralandı.</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3604857"/>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179512" y="188640"/>
            <a:ext cx="8496944" cy="490066"/>
          </a:xfrm>
        </p:spPr>
        <p:txBody>
          <a:bodyPr>
            <a:noAutofit/>
          </a:bodyPr>
          <a:lstStyle/>
          <a:p>
            <a:pPr algn="ctr"/>
            <a:r>
              <a:rPr lang="tr-TR" sz="2800" b="1">
                <a:latin typeface="Bahnschrift Light" panose="020b0502040204020203" pitchFamily="34" charset="0"/>
              </a:rPr>
              <a:t>TÜRKİYE YÜZYILI MAARİF MODELİ BİLEŞENLERİ</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t="27657" r="23125"/>
          <a:stretch>
            <a:fillRect/>
          </a:stretch>
        </p:blipFill>
        <p:spPr bwMode="auto">
          <a:xfrm>
            <a:off x="107504" y="764704"/>
            <a:ext cx="8568952" cy="297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l="76305" t="19507"/>
          <a:stretch>
            <a:fillRect/>
          </a:stretch>
        </p:blipFill>
        <p:spPr bwMode="auto">
          <a:xfrm>
            <a:off x="3347864" y="3573016"/>
            <a:ext cx="2592288" cy="32464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266991"/>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323528" y="332656"/>
            <a:ext cx="8280920" cy="1143000"/>
          </a:xfrm>
        </p:spPr>
        <p:txBody>
          <a:bodyPr/>
          <a:lstStyle/>
          <a:p>
            <a:r>
              <a:rPr lang="tr-TR"/>
              <a:t>ÖĞRETİM PROGRAMLARININ PERSPEKTİFİ </a:t>
            </a:r>
            <a:r>
              <a:rPr lang="tr-TR" b="1"/>
              <a:t>(EĞİTİM FELSEFESİ)</a:t>
            </a:r>
          </a:p>
        </p:txBody>
      </p:sp>
      <p:sp>
        <p:nvSpPr>
          <p:cNvPr id="3" name="İçerik Yer Tutucusu 2"/>
          <p:cNvSpPr>
            <a:spLocks noGrp="1"/>
          </p:cNvSpPr>
          <p:nvPr>
            <p:ph sz="quarter" idx="1"/>
          </p:nvPr>
        </p:nvSpPr>
        <p:spPr>
          <a:xfrm>
            <a:off x="395536" y="1700808"/>
            <a:ext cx="8147248" cy="5069160"/>
          </a:xfrm>
        </p:spPr>
        <p:txBody>
          <a:bodyPr>
            <a:normAutofit/>
          </a:bodyPr>
          <a:lstStyle/>
          <a:p>
            <a:pPr marL="0" indent="0" algn="just">
              <a:buNone/>
            </a:pPr>
            <a:r>
              <a:rPr lang="tr-TR"/>
              <a:t>	</a:t>
            </a:r>
            <a:r>
              <a:rPr lang="tr-TR" i="1"/>
              <a:t>Türk eğitim sistemi, bütün ideolojilerin üstünde millî bir şahsiyet inşa etmek ve o şahsiyetlerden oluşan bir toplum oluşturabilmek için;</a:t>
            </a:r>
          </a:p>
          <a:p>
            <a:pPr algn="just"/>
            <a:r>
              <a:rPr lang="tr-TR"/>
              <a:t>Ahlaklı, erdemli, milleti ve insanlık için iyi, doğru, faydalı ve güzel olanı yapmayı ideal edinmiş,</a:t>
            </a:r>
          </a:p>
          <a:p>
            <a:pPr algn="just"/>
            <a:r>
              <a:rPr lang="tr-TR"/>
              <a:t> </a:t>
            </a:r>
            <a:r>
              <a:rPr lang="tr-TR" b="1"/>
              <a:t>Eleştirel düşünebilen, </a:t>
            </a:r>
            <a:r>
              <a:rPr lang="tr-TR" b="1">
                <a:solidFill>
                  <a:srgbClr val="C00000"/>
                </a:solidFill>
              </a:rPr>
              <a:t>sorgulayan,</a:t>
            </a:r>
            <a:r>
              <a:rPr lang="tr-TR"/>
              <a:t> </a:t>
            </a:r>
            <a:r>
              <a:rPr lang="tr-TR" b="1">
                <a:solidFill>
                  <a:srgbClr val="0070C0"/>
                </a:solidFill>
              </a:rPr>
              <a:t>araştıran,</a:t>
            </a:r>
            <a:r>
              <a:rPr lang="tr-TR"/>
              <a:t> </a:t>
            </a:r>
            <a:r>
              <a:rPr lang="tr-TR" b="1">
                <a:solidFill>
                  <a:srgbClr val="FFC000"/>
                </a:solidFill>
              </a:rPr>
              <a:t>mesuliyet ve ülkü sahibi,</a:t>
            </a:r>
          </a:p>
          <a:p>
            <a:pPr algn="just"/>
            <a:r>
              <a:rPr lang="tr-TR"/>
              <a:t> Yalnızca medeniyete uyum sağlayan değil, etkin olarak medeniyet kurucusu ve geliştiricisi bilge nesilleri hedefler.</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2201052"/>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323528" y="332656"/>
            <a:ext cx="8280920" cy="1143000"/>
          </a:xfrm>
        </p:spPr>
        <p:txBody>
          <a:bodyPr/>
          <a:lstStyle/>
          <a:p>
            <a:r>
              <a:rPr lang="tr-TR"/>
              <a:t>ÖĞRETİM PROGRAMLARININ PERSPEKTİFİ </a:t>
            </a:r>
            <a:r>
              <a:rPr lang="tr-TR" b="1"/>
              <a:t>(EĞİTİM FELSEFESİ)</a:t>
            </a:r>
          </a:p>
        </p:txBody>
      </p:sp>
      <p:sp>
        <p:nvSpPr>
          <p:cNvPr id="3" name="İçerik Yer Tutucusu 2"/>
          <p:cNvSpPr>
            <a:spLocks noGrp="1"/>
          </p:cNvSpPr>
          <p:nvPr>
            <p:ph sz="quarter" idx="1"/>
          </p:nvPr>
        </p:nvSpPr>
        <p:spPr>
          <a:xfrm>
            <a:off x="277180" y="1556792"/>
            <a:ext cx="8147248" cy="5069160"/>
          </a:xfrm>
        </p:spPr>
        <p:txBody>
          <a:bodyPr>
            <a:normAutofit/>
          </a:bodyPr>
          <a:lstStyle/>
          <a:p>
            <a:pPr marL="0" indent="0" algn="just">
              <a:buNone/>
            </a:pPr>
            <a:r>
              <a:rPr lang="tr-TR" b="1"/>
              <a:t>	Türk eğitim sisteminin merkezinde insan vardır.</a:t>
            </a:r>
          </a:p>
          <a:p>
            <a:pPr algn="just">
              <a:buFont typeface="Wingdings" panose="05000000000000000000" pitchFamily="2" charset="2"/>
              <a:buChar char="Ø"/>
            </a:pPr>
            <a:r>
              <a:rPr lang="tr-TR"/>
              <a:t> İnsan; zihinsel, duygusal, bedensel, sosyal ve manevi gelişim yönleriyle bütüncül olarak ele alınır.</a:t>
            </a:r>
          </a:p>
          <a:p>
            <a:pPr algn="just">
              <a:buFont typeface="Wingdings" panose="05000000000000000000" pitchFamily="2" charset="2"/>
              <a:buChar char="Ø"/>
            </a:pPr>
            <a:endParaRPr lang="tr-TR"/>
          </a:p>
          <a:p>
            <a:pPr algn="just">
              <a:buFont typeface="Wingdings" panose="05000000000000000000" pitchFamily="2" charset="2"/>
              <a:buChar char="Ø"/>
            </a:pPr>
            <a:r>
              <a:rPr lang="tr-TR"/>
              <a:t>Türk eğitim sistemi sahip olduğu mefkûre ile toplumu ve ülkesini imar eden şahsiyetler yetiştirmeyi ahlaki bir sorumluluk olarak ele alır,</a:t>
            </a:r>
          </a:p>
          <a:p>
            <a:pPr algn="just">
              <a:buFont typeface="Wingdings" panose="05000000000000000000" pitchFamily="2" charset="2"/>
              <a:buChar char="Ø"/>
            </a:pPr>
            <a:endParaRPr lang="tr-TR"/>
          </a:p>
          <a:p>
            <a:pPr algn="just">
              <a:buFont typeface="Wingdings" panose="05000000000000000000" pitchFamily="2" charset="2"/>
              <a:buChar char="Ø"/>
            </a:pPr>
            <a:r>
              <a:rPr lang="tr-TR"/>
              <a:t>Millî ve manevî değerlerimizi koruyan, yücelten ve insani değerleri kucaklayan şahsiyetlerin </a:t>
            </a:r>
          </a:p>
          <a:p>
            <a:pPr marL="0" indent="0" algn="just">
              <a:buNone/>
            </a:pPr>
            <a:r>
              <a:rPr lang="tr-TR"/>
              <a:t>    yetişmesini amaçlar.</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4794827"/>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l="1293" r="4849"/>
          <a:stretch>
            <a:fillRect/>
          </a:stretch>
        </p:blipFill>
        <p:spPr bwMode="auto">
          <a:xfrm>
            <a:off x="1547664" y="-96704"/>
            <a:ext cx="7200800" cy="698440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20265" y="44624"/>
            <a:ext cx="1846659" cy="6805245"/>
          </a:xfrm>
          <a:prstGeom prst="rect">
            <a:avLst/>
          </a:prstGeom>
          <a:noFill/>
        </p:spPr>
        <p:txBody>
          <a:bodyPr vert="vert270"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ÖĞRENCİ </a:t>
            </a:r>
            <a:r>
              <a:rPr lang="tr-TR" sz="6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PFOFİLİ</a:t>
            </a:r>
            <a:endParaRPr lang="tr-TR" sz="48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83210746"/>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457200" y="274638"/>
            <a:ext cx="7467600" cy="562074"/>
          </a:xfrm>
        </p:spPr>
        <p:txBody>
          <a:bodyPr/>
          <a:lstStyle/>
          <a:p>
            <a:r>
              <a:rPr lang="tr-TR"/>
              <a:t>Beden ve Ruh</a:t>
            </a:r>
          </a:p>
        </p:txBody>
      </p:sp>
      <p:sp>
        <p:nvSpPr>
          <p:cNvPr id="3" name="İçerik Yer Tutucusu 2"/>
          <p:cNvSpPr>
            <a:spLocks noGrp="1"/>
          </p:cNvSpPr>
          <p:nvPr>
            <p:ph sz="quarter" idx="1"/>
          </p:nvPr>
        </p:nvSpPr>
        <p:spPr>
          <a:xfrm>
            <a:off x="323528" y="908720"/>
            <a:ext cx="8208912" cy="4873752"/>
          </a:xfrm>
        </p:spPr>
        <p:txBody>
          <a:bodyPr>
            <a:normAutofit/>
          </a:bodyPr>
          <a:lstStyle/>
          <a:p>
            <a:pPr algn="just"/>
            <a:r>
              <a:rPr lang="tr-TR" sz="2800"/>
              <a:t>Beden ve ruh, insanın </a:t>
            </a:r>
            <a:r>
              <a:rPr lang="tr-TR" sz="2800" b="1" i="1">
                <a:solidFill>
                  <a:srgbClr val="C00000"/>
                </a:solidFill>
              </a:rPr>
              <a:t>fiziksel ve zihinsel</a:t>
            </a:r>
            <a:r>
              <a:rPr lang="tr-TR" sz="2800"/>
              <a:t> boyutlarını ifade eder. </a:t>
            </a:r>
          </a:p>
          <a:p>
            <a:pPr algn="just"/>
            <a:r>
              <a:rPr lang="tr-TR" sz="2800"/>
              <a:t>İnsanın bedeni fiziksel varlığını temsil ederken zihin de ruhtaki, düşünme, öğrenme, anlama ve anlamlandırma; kalp ise yönelimleri, meyilleri ve duygusal deneyimler gibi süreçleri ifade eder.</a:t>
            </a:r>
          </a:p>
          <a:p>
            <a:pPr algn="just"/>
            <a:r>
              <a:rPr lang="tr-TR" sz="2800"/>
              <a:t> Ruhun düşünme yeteneklerini ifade eden zihin, bedenle birlikte çalışarak insanın bütünsel deneyimini oluşturur.</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644824"/>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7883" y="332656"/>
            <a:ext cx="8600581" cy="614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6792750"/>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467544" y="260648"/>
            <a:ext cx="7467600" cy="648072"/>
          </a:xfrm>
        </p:spPr>
        <p:txBody>
          <a:bodyPr/>
          <a:lstStyle/>
          <a:p>
            <a:r>
              <a:rPr lang="tr-TR"/>
              <a:t>GENEL ESASLAR:</a:t>
            </a:r>
          </a:p>
        </p:txBody>
      </p:sp>
      <p:sp>
        <p:nvSpPr>
          <p:cNvPr id="3" name="İçerik Yer Tutucusu 2"/>
          <p:cNvSpPr>
            <a:spLocks noGrp="1"/>
          </p:cNvSpPr>
          <p:nvPr>
            <p:ph sz="quarter" idx="1"/>
          </p:nvPr>
        </p:nvSpPr>
        <p:spPr>
          <a:xfrm>
            <a:off x="395536" y="980728"/>
            <a:ext cx="8219256" cy="4873752"/>
          </a:xfrm>
        </p:spPr>
        <p:txBody>
          <a:bodyPr>
            <a:normAutofit fontScale="92500" lnSpcReduction="10000"/>
          </a:bodyPr>
          <a:lstStyle/>
          <a:p>
            <a:pPr algn="just"/>
            <a:r>
              <a:rPr lang="tr-TR"/>
              <a:t>Yeni müfredatta, dünyada değişen durum ve ihtiyaçlara göre yeniden düzenlenebilecek şekilde </a:t>
            </a:r>
            <a:r>
              <a:rPr lang="tr-TR" b="1"/>
              <a:t>esnek bir yapı </a:t>
            </a:r>
            <a:r>
              <a:rPr lang="tr-TR"/>
              <a:t>benimsenmiştir.</a:t>
            </a:r>
          </a:p>
          <a:p>
            <a:pPr algn="just"/>
            <a:r>
              <a:rPr lang="tr-TR"/>
              <a:t>Millî Eğitim Bakanlığımızca, "Türkiye Yüzyılı Maarif Modeli" adını taşıyan yeni müfredat taslağı, "</a:t>
            </a:r>
            <a:r>
              <a:rPr lang="tr-TR" sz="4000" b="1">
                <a:solidFill>
                  <a:srgbClr val="C00000"/>
                </a:solidFill>
                <a:hlinkClick r:id="rId2"/>
              </a:rPr>
              <a:t>gorusoneri.meb.gov.tr</a:t>
            </a:r>
            <a:r>
              <a:rPr lang="tr-TR"/>
              <a:t>" adresinden kamuoyunun görüşüne sunuldu.</a:t>
            </a:r>
          </a:p>
          <a:p>
            <a:pPr algn="just"/>
            <a:r>
              <a:rPr lang="tr-TR"/>
              <a:t>Yeni müfredat, gelecek eğitim öğretim yılından itibaren </a:t>
            </a:r>
          </a:p>
          <a:p>
            <a:pPr algn="just">
              <a:buFont typeface="Wingdings" panose="05000000000000000000" pitchFamily="2" charset="2"/>
              <a:buChar char="Ø"/>
            </a:pPr>
            <a:r>
              <a:rPr lang="tr-TR"/>
              <a:t>okul öncesi, </a:t>
            </a:r>
          </a:p>
          <a:p>
            <a:pPr algn="just">
              <a:buFont typeface="Wingdings" panose="05000000000000000000" pitchFamily="2" charset="2"/>
              <a:buChar char="Ø"/>
            </a:pPr>
            <a:r>
              <a:rPr lang="tr-TR"/>
              <a:t>ilkokul birinci sınıf, </a:t>
            </a:r>
          </a:p>
          <a:p>
            <a:pPr algn="just">
              <a:buFont typeface="Wingdings" panose="05000000000000000000" pitchFamily="2" charset="2"/>
              <a:buChar char="Ø"/>
            </a:pPr>
            <a:r>
              <a:rPr lang="tr-TR"/>
              <a:t>ortaokul beşinci sınıf </a:t>
            </a:r>
          </a:p>
          <a:p>
            <a:pPr algn="just">
              <a:buFont typeface="Wingdings" panose="05000000000000000000" pitchFamily="2" charset="2"/>
              <a:buChar char="Ø"/>
            </a:pPr>
            <a:r>
              <a:rPr lang="tr-TR"/>
              <a:t>lise dokuzuncu sınıflarda kademeli şekilde uygulanmaya başlanacak.</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227603"/>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1520" y="18792"/>
            <a:ext cx="8496944" cy="677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242920"/>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504" y="211336"/>
            <a:ext cx="8708559" cy="609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309954"/>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504" y="-27384"/>
            <a:ext cx="8640960" cy="6886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143118"/>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528" y="52219"/>
            <a:ext cx="8424936" cy="6634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313506"/>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sim 2">
            <a:extLst>
              <a:ext uri="{FF2B5EF4-FFF2-40B4-BE49-F238E27FC236}">
                <a16:creationId xmlns:a16="http://schemas.microsoft.com/office/drawing/2014/main" id="{9DB1BC93-90C1-4348-B484-EFF1DDCF4B0E}"/>
              </a:ext>
            </a:extLst>
          </p:cNvPr>
          <p:cNvPicPr>
            <a:picLocks noChangeAspect="1"/>
          </p:cNvPicPr>
          <p:nvPr/>
        </p:nvPicPr>
        <p:blipFill>
          <a:blip r:embed="rId3"/>
          <a:stretch>
            <a:fillRect/>
          </a:stretch>
        </p:blipFill>
        <p:spPr>
          <a:xfrm>
            <a:off x="107504" y="0"/>
            <a:ext cx="8640960" cy="6957392"/>
          </a:xfrm>
          <a:prstGeom prst="rect">
            <a:avLst/>
          </a:prstGeom>
        </p:spPr>
      </p:pic>
      <p:sp>
        <p:nvSpPr>
          <p:cNvPr id="6" name="Metin kutusu 5">
            <a:extLst>
              <a:ext uri="{FF2B5EF4-FFF2-40B4-BE49-F238E27FC236}">
                <a16:creationId xmlns:a16="http://schemas.microsoft.com/office/drawing/2014/main" id="{6D195AFF-625E-42E3-9C52-009E8D94BC65}"/>
              </a:ext>
            </a:extLst>
          </p:cNvPr>
          <p:cNvSpPr txBox="1"/>
          <p:nvPr/>
        </p:nvSpPr>
        <p:spPr>
          <a:xfrm>
            <a:off x="6372200" y="116632"/>
            <a:ext cx="2520280" cy="954107"/>
          </a:xfrm>
          <a:prstGeom prst="rect">
            <a:avLst/>
          </a:prstGeom>
          <a:noFill/>
        </p:spPr>
        <p:txBody>
          <a:bodyPr wrap="square">
            <a:spAutoFit/>
          </a:bodyPr>
          <a:lstStyle/>
          <a:p>
            <a:r>
              <a:rPr lang="tr-TR" sz="2800" b="1" i="0" u="none" strike="noStrike" baseline="0">
                <a:solidFill>
                  <a:srgbClr val="44546A"/>
                </a:solidFill>
                <a:latin typeface="Calibri-Bold"/>
              </a:rPr>
              <a:t>BECERİLER </a:t>
            </a:r>
          </a:p>
          <a:p>
            <a:r>
              <a:rPr lang="tr-TR" sz="2800" b="1" i="0" u="none" strike="noStrike" baseline="0">
                <a:solidFill>
                  <a:srgbClr val="44546A"/>
                </a:solidFill>
                <a:latin typeface="Calibri-Bold"/>
              </a:rPr>
              <a:t>ÇERÇEVESİ</a:t>
            </a:r>
            <a:endParaRPr lang="tr-TR" sz="2800"/>
          </a:p>
        </p:txBody>
      </p:sp>
    </p:spTree>
    <p:extLst>
      <p:ext uri="{BB962C8B-B14F-4D97-AF65-F5344CB8AC3E}">
        <p14:creationId xmlns:p14="http://schemas.microsoft.com/office/powerpoint/2010/main" val="826741516"/>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457200" y="274638"/>
            <a:ext cx="8075240" cy="490066"/>
          </a:xfrm>
        </p:spPr>
        <p:txBody>
          <a:bodyPr>
            <a:normAutofit fontScale="90000"/>
          </a:bodyPr>
          <a:lstStyle/>
          <a:p>
            <a:r>
              <a:rPr lang="tr-TR" sz="3200" b="1" i="0" u="none" strike="noStrike" baseline="0">
                <a:solidFill>
                  <a:srgbClr val="44546A"/>
                </a:solidFill>
                <a:latin typeface="Calibri-Bold"/>
              </a:rPr>
              <a:t>BECERİLER  ÇERÇEVESİ</a:t>
            </a:r>
            <a:endParaRPr lang="tr-TR" sz="3200"/>
          </a:p>
        </p:txBody>
      </p:sp>
      <p:sp>
        <p:nvSpPr>
          <p:cNvPr id="3" name="İçerik Yer Tutucusu 2"/>
          <p:cNvSpPr>
            <a:spLocks noGrp="1"/>
          </p:cNvSpPr>
          <p:nvPr>
            <p:ph sz="quarter" idx="1"/>
          </p:nvPr>
        </p:nvSpPr>
        <p:spPr>
          <a:xfrm>
            <a:off x="323528" y="825802"/>
            <a:ext cx="8003232" cy="4873752"/>
          </a:xfrm>
        </p:spPr>
        <p:txBody>
          <a:bodyPr>
            <a:normAutofit fontScale="85000" lnSpcReduction="20000"/>
          </a:bodyPr>
          <a:lstStyle/>
          <a:p>
            <a:pPr algn="just"/>
            <a:r>
              <a:rPr lang="tr-TR" sz="2800" b="1" i="1" u="none" strike="noStrike" baseline="0">
                <a:latin typeface="Calibri-BoldItalic"/>
              </a:rPr>
              <a:t>Türkiye Yüzyılı Maarif Modeli Beceriler Çerçevesi </a:t>
            </a:r>
            <a:r>
              <a:rPr lang="tr-TR" sz="2800" b="0" i="0" u="none" strike="noStrike" baseline="0">
                <a:latin typeface="Calibri" panose="020f0502020204030204" pitchFamily="34" charset="0"/>
              </a:rPr>
              <a:t>okul öncesinden lise kademesine kadar becerileri tanımlayarak, her bir beceri alanını birbiriyle ilişkilendirerek nasıl işe koşulacağını ele almıştır.</a:t>
            </a:r>
          </a:p>
          <a:p>
            <a:pPr marL="0" indent="0" algn="just">
              <a:buNone/>
            </a:pPr>
            <a:endParaRPr lang="tr-TR" sz="2800" b="0" i="0" u="none" strike="noStrike" baseline="0">
              <a:latin typeface="Calibri" panose="020f0502020204030204" pitchFamily="34" charset="0"/>
            </a:endParaRPr>
          </a:p>
          <a:p>
            <a:pPr algn="just"/>
            <a:r>
              <a:rPr lang="da-DK" sz="2800" b="0" i="0" u="none" strike="noStrike" baseline="0">
                <a:latin typeface="ArialMT"/>
              </a:rPr>
              <a:t> </a:t>
            </a:r>
            <a:r>
              <a:rPr lang="da-DK" sz="2800" b="0" i="0" u="none" strike="noStrike" baseline="0">
                <a:latin typeface="Calibri" panose="020f0502020204030204" pitchFamily="34" charset="0"/>
              </a:rPr>
              <a:t>Kavramsal Beceriler ve Alan Becerileri</a:t>
            </a:r>
            <a:r>
              <a:rPr lang="tr-TR" sz="2800" b="0" i="0" u="none" strike="noStrike" baseline="0">
                <a:latin typeface="Calibri" panose="020f0502020204030204" pitchFamily="34" charset="0"/>
              </a:rPr>
              <a:t> Öğrenme Çıktılarında kullanılmaktadır.</a:t>
            </a:r>
          </a:p>
          <a:p>
            <a:pPr marL="0" indent="0" algn="just">
              <a:buNone/>
            </a:pPr>
            <a:endParaRPr lang="tr-TR" sz="2800" b="0" i="0" u="none" strike="noStrike" baseline="0">
              <a:latin typeface="Calibri" panose="020f0502020204030204" pitchFamily="34" charset="0"/>
            </a:endParaRPr>
          </a:p>
          <a:p>
            <a:pPr algn="just"/>
            <a:r>
              <a:rPr lang="tr-TR" sz="2800" b="0" i="0" u="none" strike="noStrike" baseline="0">
                <a:latin typeface="ArialMT"/>
              </a:rPr>
              <a:t> </a:t>
            </a:r>
            <a:r>
              <a:rPr lang="tr-TR" sz="2800" b="0" i="0" u="none" strike="noStrike" baseline="0">
                <a:latin typeface="Calibri" panose="020f0502020204030204" pitchFamily="34" charset="0"/>
              </a:rPr>
              <a:t>Sosyal Duygusal Öğrenme Becerileri ve </a:t>
            </a:r>
            <a:r>
              <a:rPr lang="sv-SE" sz="2800" b="0" i="0" u="none" strike="noStrike" baseline="0">
                <a:latin typeface="Calibri" panose="020f0502020204030204" pitchFamily="34" charset="0"/>
              </a:rPr>
              <a:t>Okuryazarlık Becerileri de programlar arası</a:t>
            </a:r>
            <a:r>
              <a:rPr lang="tr-TR" sz="2800" b="0" i="0" u="none" strike="noStrike" baseline="0">
                <a:latin typeface="Calibri" panose="020f0502020204030204" pitchFamily="34" charset="0"/>
              </a:rPr>
              <a:t> bileşenler olarak kullanılmaktadır.</a:t>
            </a:r>
          </a:p>
          <a:p>
            <a:pPr marL="0" indent="0" algn="just">
              <a:buNone/>
            </a:pPr>
            <a:endParaRPr lang="tr-TR" sz="2800" b="0" i="0" u="none" strike="noStrike" baseline="0">
              <a:latin typeface="Calibri" panose="020f0502020204030204" pitchFamily="34" charset="0"/>
            </a:endParaRPr>
          </a:p>
          <a:p>
            <a:pPr algn="just"/>
            <a:r>
              <a:rPr lang="tr-TR" sz="2800" b="0" i="0" u="none" strike="noStrike" baseline="0">
                <a:latin typeface="ArialMT"/>
              </a:rPr>
              <a:t> </a:t>
            </a:r>
            <a:r>
              <a:rPr lang="tr-TR" sz="2800" b="1" i="1" u="none" strike="noStrike" baseline="0">
                <a:latin typeface="Calibri" panose="020f0502020204030204" pitchFamily="34" charset="0"/>
              </a:rPr>
              <a:t>Eğilimler yaşantılarda tüm becerilerin tetikleyicisi olarak kullanılmaktadır.</a:t>
            </a:r>
            <a:endParaRPr lang="tr-TR" sz="3600" b="1" i="1"/>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980169"/>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457200" y="274638"/>
            <a:ext cx="8075240" cy="634082"/>
          </a:xfrm>
        </p:spPr>
        <p:txBody>
          <a:bodyPr/>
          <a:lstStyle/>
          <a:p>
            <a:r>
              <a:rPr lang="tr-TR"/>
              <a:t>Eğilimler;</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Resim 5">
            <a:extLst>
              <a:ext uri="{FF2B5EF4-FFF2-40B4-BE49-F238E27FC236}">
                <a16:creationId xmlns:a16="http://schemas.microsoft.com/office/drawing/2014/main" id="{53E7FC21-A8C6-4F3D-8B35-B61CEC92BEB5}"/>
              </a:ext>
            </a:extLst>
          </p:cNvPr>
          <p:cNvPicPr>
            <a:picLocks noChangeAspect="1"/>
          </p:cNvPicPr>
          <p:nvPr/>
        </p:nvPicPr>
        <p:blipFill>
          <a:blip r:embed="rId3"/>
          <a:stretch>
            <a:fillRect/>
          </a:stretch>
        </p:blipFill>
        <p:spPr>
          <a:xfrm>
            <a:off x="179813" y="1268760"/>
            <a:ext cx="8568651" cy="4104982"/>
          </a:xfrm>
          <a:prstGeom prst="rect">
            <a:avLst/>
          </a:prstGeom>
        </p:spPr>
      </p:pic>
    </p:spTree>
    <p:extLst>
      <p:ext uri="{BB962C8B-B14F-4D97-AF65-F5344CB8AC3E}">
        <p14:creationId xmlns:p14="http://schemas.microsoft.com/office/powerpoint/2010/main" val="2356023315"/>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 name="İçerik Yer Tutucusu 5">
            <a:extLst>
              <a:ext uri="{FF2B5EF4-FFF2-40B4-BE49-F238E27FC236}">
                <a16:creationId xmlns:a16="http://schemas.microsoft.com/office/drawing/2014/main" id="{2C00B6F6-8B05-4F5E-AC09-76690BFCA856}"/>
              </a:ext>
            </a:extLst>
          </p:cNvPr>
          <p:cNvPicPr>
            <a:picLocks noGrp="1" noChangeAspect="1"/>
          </p:cNvPicPr>
          <p:nvPr>
            <p:ph sz="quarter" idx="1"/>
          </p:nvPr>
        </p:nvPicPr>
        <p:blipFill>
          <a:blip r:embed="rId2"/>
          <a:stretch>
            <a:fillRect/>
          </a:stretch>
        </p:blipFill>
        <p:spPr>
          <a:xfrm>
            <a:off x="179512" y="399452"/>
            <a:ext cx="8400266" cy="3173564"/>
          </a:xfrm>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Metin kutusu 9">
            <a:extLst>
              <a:ext uri="{FF2B5EF4-FFF2-40B4-BE49-F238E27FC236}">
                <a16:creationId xmlns:a16="http://schemas.microsoft.com/office/drawing/2014/main" id="{51BCA970-DE8F-4B63-A90D-1659D036B3F3}"/>
              </a:ext>
            </a:extLst>
          </p:cNvPr>
          <p:cNvSpPr txBox="1"/>
          <p:nvPr/>
        </p:nvSpPr>
        <p:spPr>
          <a:xfrm>
            <a:off x="395536" y="3595137"/>
            <a:ext cx="8184242" cy="1200329"/>
          </a:xfrm>
          <a:prstGeom prst="rect">
            <a:avLst/>
          </a:prstGeom>
          <a:noFill/>
        </p:spPr>
        <p:txBody>
          <a:bodyPr wrap="square">
            <a:spAutoFit/>
          </a:bodyPr>
          <a:lstStyle/>
          <a:p>
            <a:pPr algn="l"/>
            <a:r>
              <a:rPr lang="tr-TR" sz="2400" b="1" i="0" u="none" strike="noStrike" baseline="0">
                <a:solidFill>
                  <a:srgbClr val="2DABE2"/>
                </a:solidFill>
                <a:latin typeface="Arial-BoldMT"/>
              </a:rPr>
              <a:t>Temel Beceriler </a:t>
            </a:r>
          </a:p>
          <a:p>
            <a:pPr algn="l"/>
            <a:r>
              <a:rPr lang="tr-TR" sz="1600" b="0" i="0" u="none" strike="noStrike" baseline="0">
                <a:solidFill>
                  <a:srgbClr val="000000"/>
                </a:solidFill>
                <a:latin typeface="ArialMT"/>
              </a:rPr>
              <a:t>Karmaşık bir süreç gerektirmeden edinilen, gözlenebilen eylemleri ifade eder. Saymak, okumak, yazmak, çizmek, bulmak, seçmek, belirlemek, işaret etmek, ölçmek, sunmak, çevirmek, kaydetmek gibi eylemler temel beceriler arasında gösterilebilir.</a:t>
            </a:r>
            <a:endParaRPr lang="tr-TR" sz="1600"/>
          </a:p>
        </p:txBody>
      </p:sp>
    </p:spTree>
    <p:extLst>
      <p:ext uri="{BB962C8B-B14F-4D97-AF65-F5344CB8AC3E}">
        <p14:creationId xmlns:p14="http://schemas.microsoft.com/office/powerpoint/2010/main" val="2330893002"/>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 name="İçerik Yer Tutucusu 5">
            <a:extLst>
              <a:ext uri="{FF2B5EF4-FFF2-40B4-BE49-F238E27FC236}">
                <a16:creationId xmlns:a16="http://schemas.microsoft.com/office/drawing/2014/main" id="{505A0B81-7F63-4802-954F-0D458953FFAB}"/>
              </a:ext>
            </a:extLst>
          </p:cNvPr>
          <p:cNvPicPr>
            <a:picLocks noGrp="1" noChangeAspect="1"/>
          </p:cNvPicPr>
          <p:nvPr>
            <p:ph sz="quarter" idx="1"/>
          </p:nvPr>
        </p:nvPicPr>
        <p:blipFill>
          <a:blip r:embed="rId2"/>
          <a:stretch>
            <a:fillRect/>
          </a:stretch>
        </p:blipFill>
        <p:spPr>
          <a:xfrm>
            <a:off x="251520" y="1196752"/>
            <a:ext cx="7632848" cy="5733766"/>
          </a:xfrm>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Metin kutusu 9">
            <a:extLst>
              <a:ext uri="{FF2B5EF4-FFF2-40B4-BE49-F238E27FC236}">
                <a16:creationId xmlns:a16="http://schemas.microsoft.com/office/drawing/2014/main" id="{27EF89A5-A2A9-4859-AF1C-AF9445AE1F33}"/>
              </a:ext>
            </a:extLst>
          </p:cNvPr>
          <p:cNvSpPr txBox="1"/>
          <p:nvPr/>
        </p:nvSpPr>
        <p:spPr>
          <a:xfrm>
            <a:off x="107504" y="1288"/>
            <a:ext cx="8784976" cy="1077218"/>
          </a:xfrm>
          <a:prstGeom prst="rect">
            <a:avLst/>
          </a:prstGeom>
          <a:noFill/>
        </p:spPr>
        <p:txBody>
          <a:bodyPr wrap="square">
            <a:spAutoFit/>
          </a:bodyPr>
          <a:lstStyle/>
          <a:p>
            <a:pPr algn="l"/>
            <a:r>
              <a:rPr lang="tr-TR" sz="2800" b="1" i="0" u="none" strike="noStrike" baseline="0">
                <a:solidFill>
                  <a:srgbClr val="2DABE2"/>
                </a:solidFill>
                <a:latin typeface="Arial-BoldMT"/>
              </a:rPr>
              <a:t>Bütünleşik Beceriler</a:t>
            </a:r>
          </a:p>
          <a:p>
            <a:pPr algn="l"/>
            <a:r>
              <a:rPr lang="tr-TR" sz="1800" b="0" i="0" u="none" strike="noStrike" baseline="0">
                <a:solidFill>
                  <a:srgbClr val="000000"/>
                </a:solidFill>
                <a:latin typeface="ArialMT"/>
              </a:rPr>
              <a:t>Süreç modellemesi yapılabilen eylemleri ifade eder. Türkiye Yüzyılı Maarif Modeli'nde </a:t>
            </a:r>
            <a:r>
              <a:rPr lang="tr-TR" sz="1800" b="1" i="1" u="none" strike="noStrike" baseline="0">
                <a:solidFill>
                  <a:srgbClr val="C00000"/>
                </a:solidFill>
                <a:latin typeface="ArialMT"/>
              </a:rPr>
              <a:t>yirmi bütünleşik beceri </a:t>
            </a:r>
            <a:r>
              <a:rPr lang="tr-TR" sz="1800" b="0" i="0" u="none" strike="noStrike" baseline="0">
                <a:solidFill>
                  <a:srgbClr val="000000"/>
                </a:solidFill>
                <a:latin typeface="ArialMT"/>
              </a:rPr>
              <a:t>tanımlanmıştır.</a:t>
            </a:r>
            <a:endParaRPr lang="tr-TR" sz="1800"/>
          </a:p>
        </p:txBody>
      </p:sp>
    </p:spTree>
    <p:extLst>
      <p:ext uri="{BB962C8B-B14F-4D97-AF65-F5344CB8AC3E}">
        <p14:creationId xmlns:p14="http://schemas.microsoft.com/office/powerpoint/2010/main" val="3130224445"/>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Resim 7">
            <a:extLst>
              <a:ext uri="{FF2B5EF4-FFF2-40B4-BE49-F238E27FC236}">
                <a16:creationId xmlns:a16="http://schemas.microsoft.com/office/drawing/2014/main" id="{02AAEB93-6745-474B-938F-ABCA464D5CB7}"/>
              </a:ext>
            </a:extLst>
          </p:cNvPr>
          <p:cNvPicPr>
            <a:picLocks noChangeAspect="1"/>
          </p:cNvPicPr>
          <p:nvPr/>
        </p:nvPicPr>
        <p:blipFill>
          <a:blip r:embed="rId3"/>
          <a:stretch>
            <a:fillRect/>
          </a:stretch>
        </p:blipFill>
        <p:spPr>
          <a:xfrm>
            <a:off x="89688" y="260648"/>
            <a:ext cx="8661716" cy="6138441"/>
          </a:xfrm>
          <a:prstGeom prst="rect">
            <a:avLst/>
          </a:prstGeom>
        </p:spPr>
      </p:pic>
    </p:spTree>
    <p:extLst>
      <p:ext uri="{BB962C8B-B14F-4D97-AF65-F5344CB8AC3E}">
        <p14:creationId xmlns:p14="http://schemas.microsoft.com/office/powerpoint/2010/main" val="137179962"/>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457200" y="274638"/>
            <a:ext cx="7467600" cy="490066"/>
          </a:xfrm>
        </p:spPr>
        <p:txBody>
          <a:bodyPr>
            <a:normAutofit fontScale="90000"/>
          </a:bodyPr>
          <a:lstStyle/>
          <a:p>
            <a:r>
              <a:rPr lang="tr-TR"/>
              <a:t>GENEL ESASLAR:</a:t>
            </a:r>
          </a:p>
        </p:txBody>
      </p:sp>
      <p:sp>
        <p:nvSpPr>
          <p:cNvPr id="3" name="İçerik Yer Tutucusu 2"/>
          <p:cNvSpPr>
            <a:spLocks noGrp="1"/>
          </p:cNvSpPr>
          <p:nvPr>
            <p:ph sz="quarter" idx="1"/>
          </p:nvPr>
        </p:nvSpPr>
        <p:spPr>
          <a:xfrm>
            <a:off x="395536" y="792720"/>
            <a:ext cx="8208912" cy="5732624"/>
          </a:xfrm>
        </p:spPr>
        <p:txBody>
          <a:bodyPr>
            <a:normAutofit/>
          </a:bodyPr>
          <a:lstStyle/>
          <a:p>
            <a:pPr algn="just"/>
            <a:r>
              <a:rPr lang="tr-TR" b="1"/>
              <a:t>"Türkiye Yüzyılı Maarif Modeli", </a:t>
            </a:r>
            <a:r>
              <a:rPr lang="tr-TR"/>
              <a:t>hazırlanan yeni öğretim programlarına temel oluşturdu.</a:t>
            </a:r>
          </a:p>
          <a:p>
            <a:pPr marL="0" indent="0" algn="just">
              <a:buNone/>
            </a:pPr>
            <a:endParaRPr lang="tr-TR"/>
          </a:p>
          <a:p>
            <a:pPr algn="just"/>
            <a:r>
              <a:rPr lang="tr-TR"/>
              <a:t>Yeni müfredat, özgün bir eğitim felsefesi içeriyor. </a:t>
            </a:r>
          </a:p>
          <a:p>
            <a:pPr marL="0" indent="0" algn="just">
              <a:buNone/>
            </a:pPr>
            <a:endParaRPr lang="tr-TR"/>
          </a:p>
          <a:p>
            <a:pPr algn="just"/>
            <a:r>
              <a:rPr lang="tr-TR" b="1"/>
              <a:t>Yeni modeliyle;</a:t>
            </a:r>
          </a:p>
          <a:p>
            <a:pPr algn="just">
              <a:buFont typeface="Wingdings" panose="05000000000000000000" pitchFamily="2" charset="2"/>
              <a:buChar char="Ø"/>
            </a:pPr>
            <a:r>
              <a:rPr lang="tr-TR"/>
              <a:t> millî bilince sahip, </a:t>
            </a:r>
          </a:p>
          <a:p>
            <a:pPr algn="just">
              <a:buFont typeface="Wingdings" panose="05000000000000000000" pitchFamily="2" charset="2"/>
              <a:buChar char="Ø"/>
            </a:pPr>
            <a:r>
              <a:rPr lang="tr-TR"/>
              <a:t>ahlaklı,</a:t>
            </a:r>
          </a:p>
          <a:p>
            <a:pPr algn="just">
              <a:buFont typeface="Wingdings" panose="05000000000000000000" pitchFamily="2" charset="2"/>
              <a:buChar char="Ø"/>
            </a:pPr>
            <a:r>
              <a:rPr lang="tr-TR"/>
              <a:t> erdemli,</a:t>
            </a:r>
          </a:p>
          <a:p>
            <a:pPr algn="just">
              <a:buFont typeface="Wingdings" panose="05000000000000000000" pitchFamily="2" charset="2"/>
              <a:buChar char="Ø"/>
            </a:pPr>
            <a:r>
              <a:rPr lang="tr-TR"/>
              <a:t> milleti ve insanlık için faydalı,</a:t>
            </a:r>
          </a:p>
          <a:p>
            <a:pPr algn="just">
              <a:buFont typeface="Wingdings" panose="05000000000000000000" pitchFamily="2" charset="2"/>
              <a:buChar char="Ø"/>
            </a:pPr>
            <a:r>
              <a:rPr lang="tr-TR"/>
              <a:t> güzel olanı yapmayı ideal edinmiş; beden, zihin, kalp ve ruh bütünlüğüne sahip bilge nesiller hedefleniyor.</a:t>
            </a:r>
          </a:p>
          <a:p>
            <a:endParaRPr lang="tr-T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4298526"/>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457200" y="274638"/>
            <a:ext cx="8075240" cy="1143000"/>
          </a:xfrm>
        </p:spPr>
        <p:txBody>
          <a:bodyPr/>
          <a:lstStyle/>
          <a:p>
            <a:r>
              <a:rPr lang="tr-TR"/>
              <a:t>ALAN BECERİLERİ</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Resim 5">
            <a:extLst>
              <a:ext uri="{FF2B5EF4-FFF2-40B4-BE49-F238E27FC236}">
                <a16:creationId xmlns:a16="http://schemas.microsoft.com/office/drawing/2014/main" id="{BBFC4668-0AEC-486C-A63D-699C3853F003}"/>
              </a:ext>
            </a:extLst>
          </p:cNvPr>
          <p:cNvPicPr>
            <a:picLocks noChangeAspect="1"/>
          </p:cNvPicPr>
          <p:nvPr/>
        </p:nvPicPr>
        <p:blipFill>
          <a:blip r:embed="rId3"/>
          <a:srcRect t="51873"/>
          <a:stretch>
            <a:fillRect/>
          </a:stretch>
        </p:blipFill>
        <p:spPr>
          <a:xfrm>
            <a:off x="216024" y="2829758"/>
            <a:ext cx="8532440" cy="1670234"/>
          </a:xfrm>
          <a:prstGeom prst="rect">
            <a:avLst/>
          </a:prstGeom>
        </p:spPr>
      </p:pic>
    </p:spTree>
    <p:extLst>
      <p:ext uri="{BB962C8B-B14F-4D97-AF65-F5344CB8AC3E}">
        <p14:creationId xmlns:p14="http://schemas.microsoft.com/office/powerpoint/2010/main" val="3408371623"/>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457200" y="274638"/>
            <a:ext cx="8075240" cy="1143000"/>
          </a:xfrm>
        </p:spPr>
        <p:txBody>
          <a:bodyPr/>
          <a:lstStyle/>
          <a:p>
            <a:r>
              <a:rPr lang="tr-TR" sz="3200" b="1" i="0" u="none" strike="noStrike" baseline="0">
                <a:solidFill>
                  <a:srgbClr val="00B1F1"/>
                </a:solidFill>
                <a:latin typeface="Calibri-Bold"/>
              </a:rPr>
              <a:t>Fiziksel Beceriler</a:t>
            </a:r>
            <a:endParaRPr lang="tr-TR"/>
          </a:p>
        </p:txBody>
      </p:sp>
      <p:sp>
        <p:nvSpPr>
          <p:cNvPr id="3" name="İçerik Yer Tutucusu 2"/>
          <p:cNvSpPr>
            <a:spLocks noGrp="1"/>
          </p:cNvSpPr>
          <p:nvPr>
            <p:ph sz="quarter" idx="1"/>
          </p:nvPr>
        </p:nvSpPr>
        <p:spPr>
          <a:xfrm>
            <a:off x="457200" y="1600200"/>
            <a:ext cx="8003232" cy="4873752"/>
          </a:xfrm>
        </p:spPr>
        <p:txBody>
          <a:bodyPr/>
          <a:lstStyle/>
          <a:p>
            <a:pPr algn="just"/>
            <a:r>
              <a:rPr lang="tr-TR" sz="1800" b="1" i="1" u="none" strike="noStrike" baseline="0">
                <a:solidFill>
                  <a:srgbClr val="000000"/>
                </a:solidFill>
                <a:latin typeface="ArialMT"/>
              </a:rPr>
              <a:t>Fiziksel beceriler; kol, bacak, gövde ve kas gruplarının doğru ve tutarlı hareketlerini ifade etmektedir.</a:t>
            </a:r>
          </a:p>
          <a:p>
            <a:pPr algn="just"/>
            <a:endParaRPr lang="tr-TR" sz="1800" b="0" i="0" u="none" strike="noStrike" baseline="0">
              <a:solidFill>
                <a:srgbClr val="000000"/>
              </a:solidFill>
              <a:latin typeface="ArialMT"/>
            </a:endParaRPr>
          </a:p>
          <a:p>
            <a:pPr algn="just"/>
            <a:r>
              <a:rPr lang="tr-TR" sz="1800" b="0" i="0" u="none" strike="noStrike" baseline="0">
                <a:solidFill>
                  <a:srgbClr val="000000"/>
                </a:solidFill>
                <a:latin typeface="ArialMT"/>
              </a:rPr>
              <a:t>Türkiye Yüzyılı Maarif Modeli’nde yer alan tüm ögeler, bütünün mekanik parçaları olmaktan öte birbiriyle ilişkili bir sistemi oluşturur.</a:t>
            </a:r>
          </a:p>
          <a:p>
            <a:pPr marL="0" indent="0" algn="just">
              <a:buNone/>
            </a:pPr>
            <a:endParaRPr lang="tr-TR" sz="1800" b="0" i="0" u="none" strike="noStrike" baseline="0">
              <a:solidFill>
                <a:srgbClr val="000000"/>
              </a:solidFill>
              <a:latin typeface="ArialMT"/>
            </a:endParaRPr>
          </a:p>
          <a:p>
            <a:pPr algn="just"/>
            <a:r>
              <a:rPr lang="tr-TR" sz="1800" b="0" i="0" u="none" strike="noStrike" baseline="0">
                <a:solidFill>
                  <a:srgbClr val="000000"/>
                </a:solidFill>
                <a:latin typeface="ArialMT"/>
              </a:rPr>
              <a:t>Örneğin matematiksel araç ve teknoloji ile çalışma becerisi, harita becerisi, deney yapma becerisi, konuşma becerisi, yazma becerisi gibi beceriler bir öğrenme çıktısına temel oluşturduğunda eklem-kas gruplarının doğru ve tutarlı hareketlerini kullanmayı gerektirdiği gibi zihinsel becerileri de kullanmayı gerektirmektedir.</a:t>
            </a:r>
          </a:p>
          <a:p>
            <a:pPr marL="0" indent="0" algn="just">
              <a:buNone/>
            </a:pPr>
            <a:endParaRPr lang="tr-TR" sz="1800" b="0" i="0" u="none" strike="noStrike" baseline="0">
              <a:solidFill>
                <a:srgbClr val="000000"/>
              </a:solidFill>
              <a:latin typeface="ArialMT"/>
            </a:endParaRPr>
          </a:p>
          <a:p>
            <a:pPr algn="just"/>
            <a:r>
              <a:rPr lang="tr-TR" sz="1800" b="0" i="0" u="none" strike="noStrike" baseline="0">
                <a:solidFill>
                  <a:srgbClr val="000000"/>
                </a:solidFill>
                <a:latin typeface="ArialMT"/>
              </a:rPr>
              <a:t>Bu bağlamda Türkiye Yüzyılı Maarif Modeli'nde fiziksel beceriler diğer beceri setlerinden bağımsız olarak ele alınmamaktadır.</a:t>
            </a:r>
            <a:endParaRPr lang="tr-T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490846"/>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457200" y="274638"/>
            <a:ext cx="8075240" cy="1143000"/>
          </a:xfrm>
        </p:spPr>
        <p:txBody>
          <a:bodyPr/>
          <a:lstStyle/>
          <a:p>
            <a:endParaRPr lang="tr-TR"/>
          </a:p>
        </p:txBody>
      </p:sp>
      <p:sp>
        <p:nvSpPr>
          <p:cNvPr id="3" name="İçerik Yer Tutucusu 2"/>
          <p:cNvSpPr>
            <a:spLocks noGrp="1"/>
          </p:cNvSpPr>
          <p:nvPr>
            <p:ph sz="quarter" idx="1"/>
          </p:nvPr>
        </p:nvSpPr>
        <p:spPr>
          <a:xfrm>
            <a:off x="457200" y="1600200"/>
            <a:ext cx="8003232" cy="4873752"/>
          </a:xfrm>
        </p:spPr>
        <p:txBody>
          <a:bodyPr/>
          <a:lstStyle/>
          <a:p>
            <a:endParaRPr lang="tr-T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Resim 7">
            <a:extLst>
              <a:ext uri="{FF2B5EF4-FFF2-40B4-BE49-F238E27FC236}">
                <a16:creationId xmlns:a16="http://schemas.microsoft.com/office/drawing/2014/main" id="{4EA6BB90-E607-464C-992F-DDBDCAB76DA5}"/>
              </a:ext>
            </a:extLst>
          </p:cNvPr>
          <p:cNvPicPr>
            <a:picLocks noChangeAspect="1"/>
          </p:cNvPicPr>
          <p:nvPr/>
        </p:nvPicPr>
        <p:blipFill>
          <a:blip r:embed="rId3"/>
          <a:stretch>
            <a:fillRect/>
          </a:stretch>
        </p:blipFill>
        <p:spPr>
          <a:xfrm>
            <a:off x="1115929" y="0"/>
            <a:ext cx="6912142" cy="6858000"/>
          </a:xfrm>
          <a:prstGeom prst="rect">
            <a:avLst/>
          </a:prstGeom>
        </p:spPr>
      </p:pic>
    </p:spTree>
    <p:extLst>
      <p:ext uri="{BB962C8B-B14F-4D97-AF65-F5344CB8AC3E}">
        <p14:creationId xmlns:p14="http://schemas.microsoft.com/office/powerpoint/2010/main" val="3564363571"/>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457200" y="274638"/>
            <a:ext cx="8075240" cy="1143000"/>
          </a:xfrm>
        </p:spPr>
        <p:txBody>
          <a:bodyPr/>
          <a:lstStyle/>
          <a:p>
            <a:endParaRPr lang="tr-TR"/>
          </a:p>
        </p:txBody>
      </p:sp>
      <p:sp>
        <p:nvSpPr>
          <p:cNvPr id="3" name="İçerik Yer Tutucusu 2"/>
          <p:cNvSpPr>
            <a:spLocks noGrp="1"/>
          </p:cNvSpPr>
          <p:nvPr>
            <p:ph sz="quarter" idx="1"/>
          </p:nvPr>
        </p:nvSpPr>
        <p:spPr>
          <a:xfrm>
            <a:off x="457200" y="1600200"/>
            <a:ext cx="8003232" cy="4873752"/>
          </a:xfrm>
        </p:spPr>
        <p:txBody>
          <a:bodyPr/>
          <a:lstStyle/>
          <a:p>
            <a:endParaRPr lang="tr-T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Resim 5">
            <a:extLst>
              <a:ext uri="{FF2B5EF4-FFF2-40B4-BE49-F238E27FC236}">
                <a16:creationId xmlns:a16="http://schemas.microsoft.com/office/drawing/2014/main" id="{5EC4D4C4-20A4-42C1-B07C-738DE5AC8C00}"/>
              </a:ext>
            </a:extLst>
          </p:cNvPr>
          <p:cNvPicPr>
            <a:picLocks noChangeAspect="1"/>
          </p:cNvPicPr>
          <p:nvPr/>
        </p:nvPicPr>
        <p:blipFill>
          <a:blip r:embed="rId3"/>
          <a:stretch>
            <a:fillRect/>
          </a:stretch>
        </p:blipFill>
        <p:spPr>
          <a:xfrm>
            <a:off x="169168" y="764704"/>
            <a:ext cx="8517632" cy="4810476"/>
          </a:xfrm>
          <a:prstGeom prst="rect">
            <a:avLst/>
          </a:prstGeom>
        </p:spPr>
      </p:pic>
    </p:spTree>
    <p:extLst>
      <p:ext uri="{BB962C8B-B14F-4D97-AF65-F5344CB8AC3E}">
        <p14:creationId xmlns:p14="http://schemas.microsoft.com/office/powerpoint/2010/main" val="3509856560"/>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457200" y="274638"/>
            <a:ext cx="8075240" cy="1143000"/>
          </a:xfrm>
        </p:spPr>
        <p:txBody>
          <a:bodyPr/>
          <a:lstStyle/>
          <a:p>
            <a:endParaRPr lang="tr-TR"/>
          </a:p>
        </p:txBody>
      </p:sp>
      <p:sp>
        <p:nvSpPr>
          <p:cNvPr id="3" name="İçerik Yer Tutucusu 2"/>
          <p:cNvSpPr>
            <a:spLocks noGrp="1"/>
          </p:cNvSpPr>
          <p:nvPr>
            <p:ph sz="quarter" idx="1"/>
          </p:nvPr>
        </p:nvSpPr>
        <p:spPr>
          <a:xfrm>
            <a:off x="457200" y="1600200"/>
            <a:ext cx="8003232" cy="4873752"/>
          </a:xfrm>
        </p:spPr>
        <p:txBody>
          <a:bodyPr/>
          <a:lstStyle/>
          <a:p>
            <a:endParaRPr lang="tr-T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Resim 5">
            <a:extLst>
              <a:ext uri="{FF2B5EF4-FFF2-40B4-BE49-F238E27FC236}">
                <a16:creationId xmlns:a16="http://schemas.microsoft.com/office/drawing/2014/main" id="{71AB2ADC-D194-4825-BDFC-3EAAF5715A21}"/>
              </a:ext>
            </a:extLst>
          </p:cNvPr>
          <p:cNvPicPr>
            <a:picLocks noChangeAspect="1"/>
          </p:cNvPicPr>
          <p:nvPr/>
        </p:nvPicPr>
        <p:blipFill>
          <a:blip r:embed="rId3"/>
          <a:stretch>
            <a:fillRect/>
          </a:stretch>
        </p:blipFill>
        <p:spPr>
          <a:xfrm>
            <a:off x="313184" y="-10618"/>
            <a:ext cx="7787208" cy="6879235"/>
          </a:xfrm>
          <a:prstGeom prst="rect">
            <a:avLst/>
          </a:prstGeom>
        </p:spPr>
      </p:pic>
    </p:spTree>
    <p:extLst>
      <p:ext uri="{BB962C8B-B14F-4D97-AF65-F5344CB8AC3E}">
        <p14:creationId xmlns:p14="http://schemas.microsoft.com/office/powerpoint/2010/main" val="3386565958"/>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457200" y="274638"/>
            <a:ext cx="8075240" cy="1143000"/>
          </a:xfrm>
        </p:spPr>
        <p:txBody>
          <a:bodyPr/>
          <a:lstStyle/>
          <a:p>
            <a:endParaRPr lang="tr-TR"/>
          </a:p>
        </p:txBody>
      </p:sp>
      <p:sp>
        <p:nvSpPr>
          <p:cNvPr id="3" name="İçerik Yer Tutucusu 2"/>
          <p:cNvSpPr>
            <a:spLocks noGrp="1"/>
          </p:cNvSpPr>
          <p:nvPr>
            <p:ph sz="quarter" idx="1"/>
          </p:nvPr>
        </p:nvSpPr>
        <p:spPr>
          <a:xfrm>
            <a:off x="457200" y="1600200"/>
            <a:ext cx="8003232" cy="4873752"/>
          </a:xfrm>
        </p:spPr>
        <p:txBody>
          <a:bodyPr/>
          <a:lstStyle/>
          <a:p>
            <a:endParaRPr lang="tr-T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Resim 6">
            <a:extLst>
              <a:ext uri="{FF2B5EF4-FFF2-40B4-BE49-F238E27FC236}">
                <a16:creationId xmlns:a16="http://schemas.microsoft.com/office/drawing/2014/main" id="{EDA76171-7A5F-40E7-B350-E24CF7B18ADC}"/>
              </a:ext>
            </a:extLst>
          </p:cNvPr>
          <p:cNvPicPr>
            <a:picLocks noChangeAspect="1"/>
          </p:cNvPicPr>
          <p:nvPr/>
        </p:nvPicPr>
        <p:blipFill>
          <a:blip r:embed="rId3"/>
          <a:stretch>
            <a:fillRect/>
          </a:stretch>
        </p:blipFill>
        <p:spPr>
          <a:xfrm>
            <a:off x="299401" y="0"/>
            <a:ext cx="7803931" cy="6858000"/>
          </a:xfrm>
          <a:prstGeom prst="rect">
            <a:avLst/>
          </a:prstGeom>
        </p:spPr>
      </p:pic>
    </p:spTree>
    <p:extLst>
      <p:ext uri="{BB962C8B-B14F-4D97-AF65-F5344CB8AC3E}">
        <p14:creationId xmlns:p14="http://schemas.microsoft.com/office/powerpoint/2010/main" val="2525415015"/>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457200" y="274638"/>
            <a:ext cx="8075240" cy="1143000"/>
          </a:xfrm>
        </p:spPr>
        <p:txBody>
          <a:bodyPr/>
          <a:lstStyle/>
          <a:p>
            <a:endParaRPr lang="tr-TR"/>
          </a:p>
        </p:txBody>
      </p:sp>
      <p:sp>
        <p:nvSpPr>
          <p:cNvPr id="3" name="İçerik Yer Tutucusu 2"/>
          <p:cNvSpPr>
            <a:spLocks noGrp="1"/>
          </p:cNvSpPr>
          <p:nvPr>
            <p:ph sz="quarter" idx="1"/>
          </p:nvPr>
        </p:nvSpPr>
        <p:spPr>
          <a:xfrm>
            <a:off x="457200" y="1600200"/>
            <a:ext cx="8003232" cy="4873752"/>
          </a:xfrm>
        </p:spPr>
        <p:txBody>
          <a:bodyPr/>
          <a:lstStyle/>
          <a:p>
            <a:endParaRPr lang="tr-T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Resim 5">
            <a:extLst>
              <a:ext uri="{FF2B5EF4-FFF2-40B4-BE49-F238E27FC236}">
                <a16:creationId xmlns:a16="http://schemas.microsoft.com/office/drawing/2014/main" id="{4EA52E4F-AF8C-4886-B0B6-63FB1415236C}"/>
              </a:ext>
            </a:extLst>
          </p:cNvPr>
          <p:cNvPicPr>
            <a:picLocks noChangeAspect="1"/>
          </p:cNvPicPr>
          <p:nvPr/>
        </p:nvPicPr>
        <p:blipFill>
          <a:blip r:embed="rId3"/>
          <a:stretch>
            <a:fillRect/>
          </a:stretch>
        </p:blipFill>
        <p:spPr>
          <a:xfrm>
            <a:off x="313789" y="34570"/>
            <a:ext cx="8218651" cy="5112568"/>
          </a:xfrm>
          <a:prstGeom prst="rect">
            <a:avLst/>
          </a:prstGeom>
        </p:spPr>
      </p:pic>
    </p:spTree>
    <p:extLst>
      <p:ext uri="{BB962C8B-B14F-4D97-AF65-F5344CB8AC3E}">
        <p14:creationId xmlns:p14="http://schemas.microsoft.com/office/powerpoint/2010/main" val="3773639582"/>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457200" y="274638"/>
            <a:ext cx="8075240" cy="1143000"/>
          </a:xfrm>
        </p:spPr>
        <p:txBody>
          <a:bodyPr/>
          <a:lstStyle/>
          <a:p>
            <a:endParaRPr lang="tr-TR"/>
          </a:p>
        </p:txBody>
      </p:sp>
      <p:sp>
        <p:nvSpPr>
          <p:cNvPr id="3" name="İçerik Yer Tutucusu 2"/>
          <p:cNvSpPr>
            <a:spLocks noGrp="1"/>
          </p:cNvSpPr>
          <p:nvPr>
            <p:ph sz="quarter" idx="1"/>
          </p:nvPr>
        </p:nvSpPr>
        <p:spPr>
          <a:xfrm>
            <a:off x="457200" y="1600200"/>
            <a:ext cx="8003232" cy="4873752"/>
          </a:xfrm>
        </p:spPr>
        <p:txBody>
          <a:bodyPr/>
          <a:lstStyle/>
          <a:p>
            <a:endParaRPr lang="tr-T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Resim 5">
            <a:extLst>
              <a:ext uri="{FF2B5EF4-FFF2-40B4-BE49-F238E27FC236}">
                <a16:creationId xmlns:a16="http://schemas.microsoft.com/office/drawing/2014/main" id="{32B43CCA-7FFB-44D9-82B7-19541A038753}"/>
              </a:ext>
            </a:extLst>
          </p:cNvPr>
          <p:cNvPicPr>
            <a:picLocks noChangeAspect="1"/>
          </p:cNvPicPr>
          <p:nvPr/>
        </p:nvPicPr>
        <p:blipFill>
          <a:blip r:embed="rId3"/>
          <a:stretch>
            <a:fillRect/>
          </a:stretch>
        </p:blipFill>
        <p:spPr>
          <a:xfrm>
            <a:off x="1107939" y="0"/>
            <a:ext cx="6341714" cy="6858000"/>
          </a:xfrm>
          <a:prstGeom prst="rect">
            <a:avLst/>
          </a:prstGeom>
        </p:spPr>
      </p:pic>
    </p:spTree>
    <p:extLst>
      <p:ext uri="{BB962C8B-B14F-4D97-AF65-F5344CB8AC3E}">
        <p14:creationId xmlns:p14="http://schemas.microsoft.com/office/powerpoint/2010/main" val="1929045112"/>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437238" y="339651"/>
            <a:ext cx="8075240" cy="418058"/>
          </a:xfrm>
        </p:spPr>
        <p:txBody>
          <a:bodyPr>
            <a:normAutofit fontScale="90000"/>
          </a:bodyPr>
          <a:lstStyle/>
          <a:p>
            <a:r>
              <a:rPr lang="tr-TR" sz="3200" b="0" i="0" u="none" strike="noStrike" baseline="0">
                <a:latin typeface="ArialMT"/>
              </a:rPr>
              <a:t>Erdem-Değer-Eylem Modeli</a:t>
            </a:r>
            <a:endParaRPr lang="tr-TR"/>
          </a:p>
        </p:txBody>
      </p:sp>
      <p:sp>
        <p:nvSpPr>
          <p:cNvPr id="3" name="İçerik Yer Tutucusu 2"/>
          <p:cNvSpPr>
            <a:spLocks noGrp="1"/>
          </p:cNvSpPr>
          <p:nvPr>
            <p:ph sz="quarter" idx="1"/>
          </p:nvPr>
        </p:nvSpPr>
        <p:spPr>
          <a:xfrm>
            <a:off x="179512" y="792720"/>
            <a:ext cx="8003232" cy="4873752"/>
          </a:xfrm>
        </p:spPr>
        <p:txBody>
          <a:bodyPr>
            <a:normAutofit lnSpcReduction="10000"/>
          </a:bodyPr>
          <a:lstStyle/>
          <a:p>
            <a:pPr algn="just"/>
            <a:r>
              <a:rPr lang="tr-TR" b="0" i="0" u="none" strike="noStrike" baseline="0">
                <a:latin typeface="ArialMT"/>
              </a:rPr>
              <a:t>Öğretim programlarında değerler "Erdem-Değer-Eylem Modeli« bağlamında kavramsallaştırılmaktadır. Erdemler, eğitim-öğretim etkinlikleri sonucunda bireye kazandırılması hedeflenen kişiliğin güçlü yanlarını ifade etmektedir.</a:t>
            </a:r>
          </a:p>
          <a:p>
            <a:pPr marL="0" indent="0" algn="just">
              <a:buNone/>
            </a:pPr>
            <a:endParaRPr lang="tr-TR" b="0" i="0" u="none" strike="noStrike" baseline="0">
              <a:latin typeface="ArialMT"/>
            </a:endParaRPr>
          </a:p>
          <a:p>
            <a:pPr algn="just"/>
            <a:r>
              <a:rPr lang="tr-TR" b="0" i="0" u="none" strike="noStrike" baseline="0">
                <a:latin typeface="ArialMT"/>
              </a:rPr>
              <a:t>Modelin ana hedefi; </a:t>
            </a:r>
          </a:p>
          <a:p>
            <a:pPr marL="0" indent="0" algn="just">
              <a:buNone/>
            </a:pPr>
            <a:r>
              <a:rPr lang="tr-TR" b="1" i="1" u="none" strike="noStrike" baseline="0">
                <a:latin typeface="ArialMT"/>
              </a:rPr>
              <a:t>eylemlerden değerlere, değerlerden erdemli insana, erdemli insandan ise nihai hedef olan </a:t>
            </a:r>
          </a:p>
          <a:p>
            <a:pPr marL="0" indent="0" algn="just">
              <a:buNone/>
            </a:pPr>
            <a:r>
              <a:rPr lang="tr-TR" b="1" i="1" u="none" strike="noStrike" baseline="0">
                <a:solidFill>
                  <a:srgbClr val="C00000"/>
                </a:solidFill>
                <a:latin typeface="ArialMT"/>
              </a:rPr>
              <a:t>"Huzurlu Aile ve Toplum" </a:t>
            </a:r>
            <a:r>
              <a:rPr lang="tr-TR" b="1" i="1" u="none" strike="noStrike" baseline="0">
                <a:latin typeface="ArialMT"/>
              </a:rPr>
              <a:t>ile </a:t>
            </a:r>
          </a:p>
          <a:p>
            <a:pPr marL="0" indent="0" algn="just">
              <a:buNone/>
            </a:pPr>
            <a:r>
              <a:rPr lang="tr-TR" b="1" i="1" u="none" strike="noStrike" baseline="0">
                <a:solidFill>
                  <a:srgbClr val="C00000"/>
                </a:solidFill>
                <a:latin typeface="ArialMT"/>
              </a:rPr>
              <a:t>"Yaşanabilir Çevrede Huzurlu İnsan" a </a:t>
            </a:r>
          </a:p>
          <a:p>
            <a:pPr marL="0" indent="0" algn="just">
              <a:buNone/>
            </a:pPr>
            <a:r>
              <a:rPr lang="tr-TR" b="1" i="1" u="none" strike="noStrike" baseline="0">
                <a:latin typeface="ArialMT"/>
              </a:rPr>
              <a:t>ulaşmaktır.</a:t>
            </a:r>
            <a:endParaRPr lang="tr-TR" sz="3200" b="1" i="1"/>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3711173"/>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çerik Yer Tutucusu 5">
            <a:extLst>
              <a:ext uri="{FF2B5EF4-FFF2-40B4-BE49-F238E27FC236}">
                <a16:creationId xmlns:a16="http://schemas.microsoft.com/office/drawing/2014/main" id="{654DC2B6-E092-4ACF-A097-F599C1E67EC3}"/>
              </a:ext>
            </a:extLst>
          </p:cNvPr>
          <p:cNvSpPr>
            <a:spLocks noGrp="1"/>
          </p:cNvSpPr>
          <p:nvPr>
            <p:ph sz="quarter" idx="1"/>
          </p:nvPr>
        </p:nvSpPr>
        <p:spPr/>
        <p:txBody>
          <a:bodyPr/>
          <a:lstStyle/>
          <a:p>
            <a:endParaRPr lang="tr-TR"/>
          </a:p>
        </p:txBody>
      </p:sp>
      <p:pic>
        <p:nvPicPr>
          <p:cNvPr id="8" name="Resim 7">
            <a:extLst>
              <a:ext uri="{FF2B5EF4-FFF2-40B4-BE49-F238E27FC236}">
                <a16:creationId xmlns:a16="http://schemas.microsoft.com/office/drawing/2014/main" id="{BF401CF6-9005-4487-AB17-CD74EF5BB7FA}"/>
              </a:ext>
            </a:extLst>
          </p:cNvPr>
          <p:cNvPicPr>
            <a:picLocks noChangeAspect="1"/>
          </p:cNvPicPr>
          <p:nvPr/>
        </p:nvPicPr>
        <p:blipFill>
          <a:blip r:embed="rId3"/>
          <a:srcRect t="12201" r="20470"/>
          <a:stretch>
            <a:fillRect/>
          </a:stretch>
        </p:blipFill>
        <p:spPr>
          <a:xfrm>
            <a:off x="986644" y="-8488"/>
            <a:ext cx="6408712" cy="6874975"/>
          </a:xfrm>
          <a:prstGeom prst="rect">
            <a:avLst/>
          </a:prstGeom>
        </p:spPr>
      </p:pic>
    </p:spTree>
    <p:extLst>
      <p:ext uri="{BB962C8B-B14F-4D97-AF65-F5344CB8AC3E}">
        <p14:creationId xmlns:p14="http://schemas.microsoft.com/office/powerpoint/2010/main" val="1613628730"/>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457200" y="274638"/>
            <a:ext cx="7467600" cy="490066"/>
          </a:xfrm>
        </p:spPr>
        <p:txBody>
          <a:bodyPr>
            <a:normAutofit fontScale="90000"/>
          </a:bodyPr>
          <a:lstStyle/>
          <a:p>
            <a:r>
              <a:rPr lang="tr-TR"/>
              <a:t>GENEL ESASLAR:</a:t>
            </a:r>
          </a:p>
        </p:txBody>
      </p:sp>
      <p:sp>
        <p:nvSpPr>
          <p:cNvPr id="3" name="İçerik Yer Tutucusu 2"/>
          <p:cNvSpPr>
            <a:spLocks noGrp="1"/>
          </p:cNvSpPr>
          <p:nvPr>
            <p:ph sz="quarter" idx="1"/>
          </p:nvPr>
        </p:nvSpPr>
        <p:spPr>
          <a:xfrm>
            <a:off x="395536" y="792720"/>
            <a:ext cx="8208912" cy="5660616"/>
          </a:xfrm>
        </p:spPr>
        <p:txBody>
          <a:bodyPr>
            <a:normAutofit lnSpcReduction="10000"/>
          </a:bodyPr>
          <a:lstStyle/>
          <a:p>
            <a:r>
              <a:rPr lang="tr-TR"/>
              <a:t>Yenilenen programlar, kademe ve sınıf düzeylerine göre şöyle:</a:t>
            </a:r>
          </a:p>
          <a:p>
            <a:pPr>
              <a:buFont typeface="Wingdings" panose="05000000000000000000" pitchFamily="2" charset="2"/>
              <a:buChar char="Ø"/>
            </a:pPr>
            <a:r>
              <a:rPr lang="tr-TR" b="1"/>
              <a:t> Okul öncesi öğretim programı 3-5 yaş;</a:t>
            </a:r>
          </a:p>
          <a:p>
            <a:pPr>
              <a:buFont typeface="Wingdings" panose="05000000000000000000" pitchFamily="2" charset="2"/>
              <a:buChar char="Ø"/>
            </a:pPr>
            <a:r>
              <a:rPr lang="tr-TR" b="1"/>
              <a:t> ilkokul-ortaokul kademeleri için;</a:t>
            </a:r>
          </a:p>
          <a:p>
            <a:pPr>
              <a:buFont typeface="Wingdings" panose="05000000000000000000" pitchFamily="2" charset="2"/>
              <a:buChar char="v"/>
            </a:pPr>
            <a:r>
              <a:rPr lang="tr-TR"/>
              <a:t> fen bilimleri dersi 3-8. </a:t>
            </a:r>
          </a:p>
          <a:p>
            <a:pPr>
              <a:buFont typeface="Wingdings" panose="05000000000000000000" pitchFamily="2" charset="2"/>
              <a:buChar char="v"/>
            </a:pPr>
            <a:r>
              <a:rPr lang="tr-TR"/>
              <a:t>sınıf, hayat bilgisi dersi 1-3. sınıf; </a:t>
            </a:r>
          </a:p>
          <a:p>
            <a:pPr>
              <a:buFont typeface="Wingdings" panose="05000000000000000000" pitchFamily="2" charset="2"/>
              <a:buChar char="v"/>
            </a:pPr>
            <a:r>
              <a:rPr lang="tr-TR"/>
              <a:t>ilkokul matematik dersi 1-4. sınıf,</a:t>
            </a:r>
          </a:p>
          <a:p>
            <a:pPr>
              <a:buFont typeface="Wingdings" panose="05000000000000000000" pitchFamily="2" charset="2"/>
              <a:buChar char="v"/>
            </a:pPr>
            <a:r>
              <a:rPr lang="tr-TR"/>
              <a:t> ilkokul Türkçe dersi 1-4. sınıf, </a:t>
            </a:r>
          </a:p>
          <a:p>
            <a:pPr>
              <a:buFont typeface="Wingdings" panose="05000000000000000000" pitchFamily="2" charset="2"/>
              <a:buChar char="v"/>
            </a:pPr>
            <a:r>
              <a:rPr lang="tr-TR"/>
              <a:t>insan hakları, vatandaşlık ve demokrasi dersi 4. sınıf; </a:t>
            </a:r>
          </a:p>
          <a:p>
            <a:pPr>
              <a:buFont typeface="Wingdings" panose="05000000000000000000" pitchFamily="2" charset="2"/>
              <a:buChar char="v"/>
            </a:pPr>
            <a:r>
              <a:rPr lang="tr-TR"/>
              <a:t>ortaokul matematik dersi 5-8. sınıf, </a:t>
            </a:r>
          </a:p>
          <a:p>
            <a:pPr>
              <a:buFont typeface="Wingdings" panose="05000000000000000000" pitchFamily="2" charset="2"/>
              <a:buChar char="v"/>
            </a:pPr>
            <a:r>
              <a:rPr lang="tr-TR"/>
              <a:t>ortaokul Türkçe dersi 5-8. sınıf, </a:t>
            </a:r>
          </a:p>
          <a:p>
            <a:pPr>
              <a:buFont typeface="Wingdings" panose="05000000000000000000" pitchFamily="2" charset="2"/>
              <a:buChar char="v"/>
            </a:pPr>
            <a:r>
              <a:rPr lang="tr-TR"/>
              <a:t>sosyal bilgiler dersi 4-7. sınıf, </a:t>
            </a:r>
          </a:p>
          <a:p>
            <a:pPr>
              <a:buFont typeface="Wingdings" panose="05000000000000000000" pitchFamily="2" charset="2"/>
              <a:buChar char="v"/>
            </a:pPr>
            <a:r>
              <a:rPr lang="tr-TR"/>
              <a:t>TC inkılap tarihi ve Atatürkçülük dersi 8. sınıf, </a:t>
            </a:r>
          </a:p>
          <a:p>
            <a:pPr>
              <a:buFont typeface="Wingdings" panose="05000000000000000000" pitchFamily="2" charset="2"/>
              <a:buChar char="v"/>
            </a:pPr>
            <a:r>
              <a:rPr lang="tr-TR"/>
              <a:t>din kültürü ve ahlak bilgisi dersi 4-8. sınıf.</a:t>
            </a:r>
          </a:p>
          <a:p>
            <a:pPr marL="0" indent="0">
              <a:buNone/>
            </a:pPr>
            <a:endParaRPr lang="tr-T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8959766"/>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çerik Yer Tutucusu 5">
            <a:extLst>
              <a:ext uri="{FF2B5EF4-FFF2-40B4-BE49-F238E27FC236}">
                <a16:creationId xmlns:a16="http://schemas.microsoft.com/office/drawing/2014/main" id="{654DC2B6-E092-4ACF-A097-F599C1E67EC3}"/>
              </a:ext>
            </a:extLst>
          </p:cNvPr>
          <p:cNvSpPr>
            <a:spLocks noGrp="1"/>
          </p:cNvSpPr>
          <p:nvPr>
            <p:ph sz="quarter" idx="1"/>
          </p:nvPr>
        </p:nvSpPr>
        <p:spPr/>
        <p:txBody>
          <a:bodyPr/>
          <a:lstStyle/>
          <a:p>
            <a:endParaRPr lang="tr-TR"/>
          </a:p>
        </p:txBody>
      </p:sp>
      <p:pic>
        <p:nvPicPr>
          <p:cNvPr id="4" name="Resim 3">
            <a:extLst>
              <a:ext uri="{FF2B5EF4-FFF2-40B4-BE49-F238E27FC236}">
                <a16:creationId xmlns:a16="http://schemas.microsoft.com/office/drawing/2014/main" id="{0B2742AE-D9BC-488C-898C-1DF4AD1A265D}"/>
              </a:ext>
            </a:extLst>
          </p:cNvPr>
          <p:cNvPicPr>
            <a:picLocks noChangeAspect="1"/>
          </p:cNvPicPr>
          <p:nvPr/>
        </p:nvPicPr>
        <p:blipFill>
          <a:blip r:embed="rId3"/>
          <a:stretch>
            <a:fillRect/>
          </a:stretch>
        </p:blipFill>
        <p:spPr>
          <a:xfrm>
            <a:off x="107504" y="188640"/>
            <a:ext cx="8585304" cy="5373216"/>
          </a:xfrm>
          <a:prstGeom prst="rect">
            <a:avLst/>
          </a:prstGeom>
        </p:spPr>
      </p:pic>
    </p:spTree>
    <p:extLst>
      <p:ext uri="{BB962C8B-B14F-4D97-AF65-F5344CB8AC3E}">
        <p14:creationId xmlns:p14="http://schemas.microsoft.com/office/powerpoint/2010/main" val="289850114"/>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437238" y="339651"/>
            <a:ext cx="8075240" cy="418058"/>
          </a:xfrm>
        </p:spPr>
        <p:txBody>
          <a:bodyPr>
            <a:normAutofit fontScale="90000"/>
          </a:bodyPr>
          <a:lstStyle/>
          <a:p>
            <a:endParaRPr lang="tr-T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çerik Yer Tutucusu 5">
            <a:extLst>
              <a:ext uri="{FF2B5EF4-FFF2-40B4-BE49-F238E27FC236}">
                <a16:creationId xmlns:a16="http://schemas.microsoft.com/office/drawing/2014/main" id="{654DC2B6-E092-4ACF-A097-F599C1E67EC3}"/>
              </a:ext>
            </a:extLst>
          </p:cNvPr>
          <p:cNvSpPr>
            <a:spLocks noGrp="1"/>
          </p:cNvSpPr>
          <p:nvPr>
            <p:ph sz="quarter" idx="1"/>
          </p:nvPr>
        </p:nvSpPr>
        <p:spPr/>
        <p:txBody>
          <a:bodyPr/>
          <a:lstStyle/>
          <a:p>
            <a:endParaRPr lang="tr-TR"/>
          </a:p>
        </p:txBody>
      </p:sp>
      <p:pic>
        <p:nvPicPr>
          <p:cNvPr id="4" name="Resim 3">
            <a:extLst>
              <a:ext uri="{FF2B5EF4-FFF2-40B4-BE49-F238E27FC236}">
                <a16:creationId xmlns:a16="http://schemas.microsoft.com/office/drawing/2014/main" id="{819666C8-A0BE-4895-875E-FA8C25C9FD42}"/>
              </a:ext>
            </a:extLst>
          </p:cNvPr>
          <p:cNvPicPr>
            <a:picLocks noChangeAspect="1"/>
          </p:cNvPicPr>
          <p:nvPr/>
        </p:nvPicPr>
        <p:blipFill>
          <a:blip r:embed="rId3"/>
          <a:stretch>
            <a:fillRect/>
          </a:stretch>
        </p:blipFill>
        <p:spPr>
          <a:xfrm>
            <a:off x="874458" y="0"/>
            <a:ext cx="7200800" cy="6843837"/>
          </a:xfrm>
          <a:prstGeom prst="rect">
            <a:avLst/>
          </a:prstGeom>
        </p:spPr>
      </p:pic>
    </p:spTree>
    <p:extLst>
      <p:ext uri="{BB962C8B-B14F-4D97-AF65-F5344CB8AC3E}">
        <p14:creationId xmlns:p14="http://schemas.microsoft.com/office/powerpoint/2010/main" val="1606148608"/>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437238" y="339651"/>
            <a:ext cx="8075240" cy="418058"/>
          </a:xfrm>
        </p:spPr>
        <p:txBody>
          <a:bodyPr>
            <a:normAutofit fontScale="90000"/>
          </a:bodyPr>
          <a:lstStyle/>
          <a:p>
            <a:endParaRPr lang="tr-T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çerik Yer Tutucusu 5">
            <a:extLst>
              <a:ext uri="{FF2B5EF4-FFF2-40B4-BE49-F238E27FC236}">
                <a16:creationId xmlns:a16="http://schemas.microsoft.com/office/drawing/2014/main" id="{654DC2B6-E092-4ACF-A097-F599C1E67EC3}"/>
              </a:ext>
            </a:extLst>
          </p:cNvPr>
          <p:cNvSpPr>
            <a:spLocks noGrp="1"/>
          </p:cNvSpPr>
          <p:nvPr>
            <p:ph sz="quarter" idx="1"/>
          </p:nvPr>
        </p:nvSpPr>
        <p:spPr/>
        <p:txBody>
          <a:bodyPr/>
          <a:lstStyle/>
          <a:p>
            <a:endParaRPr lang="tr-TR"/>
          </a:p>
        </p:txBody>
      </p:sp>
      <p:pic>
        <p:nvPicPr>
          <p:cNvPr id="8" name="Resim 7">
            <a:extLst>
              <a:ext uri="{FF2B5EF4-FFF2-40B4-BE49-F238E27FC236}">
                <a16:creationId xmlns:a16="http://schemas.microsoft.com/office/drawing/2014/main" id="{EE51F8D7-8B57-4C04-B8A1-03AABEC6CE1C}"/>
              </a:ext>
            </a:extLst>
          </p:cNvPr>
          <p:cNvPicPr>
            <a:picLocks noChangeAspect="1"/>
          </p:cNvPicPr>
          <p:nvPr/>
        </p:nvPicPr>
        <p:blipFill>
          <a:blip r:embed="rId3"/>
          <a:stretch>
            <a:fillRect/>
          </a:stretch>
        </p:blipFill>
        <p:spPr>
          <a:xfrm>
            <a:off x="922979" y="0"/>
            <a:ext cx="7001821" cy="6858000"/>
          </a:xfrm>
          <a:prstGeom prst="ellipse">
            <a:avLst/>
          </a:prstGeom>
          <a:ln>
            <a:noFill/>
          </a:ln>
          <a:effectLst>
            <a:softEdge rad="112500"/>
          </a:effectLst>
        </p:spPr>
      </p:pic>
    </p:spTree>
    <p:extLst>
      <p:ext uri="{BB962C8B-B14F-4D97-AF65-F5344CB8AC3E}">
        <p14:creationId xmlns:p14="http://schemas.microsoft.com/office/powerpoint/2010/main" val="246795217"/>
      </p:ext>
    </p:extLst>
  </p:cSld>
  <p:clrMapOvr>
    <a:masterClrMapping/>
  </p:clrMapOvr>
  <mc:AlternateContent xmlns:mc="http://schemas.openxmlformats.org/markup-compatibility/2006">
    <mc:Choice xmlns:p159="http://schemas.microsoft.com/office/powerpoint/2015/09/main" Requires="p159">
      <p:transition spd="slow" p14:dur="2000">
        <p159:morph option="byObject"/>
      </p:transition>
    </mc:Choice>
    <mc:Fallback>
      <p:transition spd="slow">
        <p:fade/>
      </p:transition>
    </mc:Fallback>
  </mc:AlternateContent>
  <p:timing/>
</p:sld>
</file>

<file path=ppt/slides/slide4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İçerik Yer Tutucusu 3">
            <a:extLst>
              <a:ext uri="{FF2B5EF4-FFF2-40B4-BE49-F238E27FC236}">
                <a16:creationId xmlns:a16="http://schemas.microsoft.com/office/drawing/2014/main" id="{AE2FE568-8107-448F-A62B-3D61D322A12C}"/>
              </a:ext>
            </a:extLst>
          </p:cNvPr>
          <p:cNvSpPr>
            <a:spLocks noGrp="1"/>
          </p:cNvSpPr>
          <p:nvPr>
            <p:ph sz="quarter" idx="1"/>
          </p:nvPr>
        </p:nvSpPr>
        <p:spPr/>
        <p:txBody>
          <a:bodyPr/>
          <a:lstStyle/>
          <a:p>
            <a:endParaRPr lang="tr-TR"/>
          </a:p>
        </p:txBody>
      </p:sp>
      <p:pic>
        <p:nvPicPr>
          <p:cNvPr id="9" name="Resim 8">
            <a:extLst>
              <a:ext uri="{FF2B5EF4-FFF2-40B4-BE49-F238E27FC236}">
                <a16:creationId xmlns:a16="http://schemas.microsoft.com/office/drawing/2014/main" id="{812AE4A4-AF86-4DC1-8C44-AC0E676186D3}"/>
              </a:ext>
            </a:extLst>
          </p:cNvPr>
          <p:cNvPicPr>
            <a:picLocks noChangeAspect="1"/>
          </p:cNvPicPr>
          <p:nvPr/>
        </p:nvPicPr>
        <p:blipFill>
          <a:blip r:embed="rId3"/>
          <a:srcRect b="10101"/>
          <a:stretch>
            <a:fillRect/>
          </a:stretch>
        </p:blipFill>
        <p:spPr>
          <a:xfrm>
            <a:off x="467544" y="-6592"/>
            <a:ext cx="7632848" cy="6861888"/>
          </a:xfrm>
          <a:prstGeom prst="rect">
            <a:avLst/>
          </a:prstGeom>
        </p:spPr>
      </p:pic>
      <p:sp>
        <p:nvSpPr>
          <p:cNvPr id="11" name="Başlık 10">
            <a:extLst>
              <a:ext uri="{FF2B5EF4-FFF2-40B4-BE49-F238E27FC236}">
                <a16:creationId xmlns:a16="http://schemas.microsoft.com/office/drawing/2014/main" id="{D6881F61-F609-4FB4-9645-3326C1FB0E01}"/>
              </a:ext>
            </a:extLst>
          </p:cNvPr>
          <p:cNvSpPr>
            <a:spLocks noGrp="1"/>
          </p:cNvSpPr>
          <p:nvPr>
            <p:ph type="title"/>
          </p:nvPr>
        </p:nvSpPr>
        <p:spPr/>
        <p:txBody>
          <a:bodyPr/>
          <a:lstStyle/>
          <a:p>
            <a:endParaRPr lang="tr-TR"/>
          </a:p>
        </p:txBody>
      </p:sp>
    </p:spTree>
    <p:extLst>
      <p:ext uri="{BB962C8B-B14F-4D97-AF65-F5344CB8AC3E}">
        <p14:creationId xmlns:p14="http://schemas.microsoft.com/office/powerpoint/2010/main" val="1998277112"/>
      </p:ext>
    </p:extLst>
  </p:cSld>
  <p:clrMapOvr>
    <a:masterClrMapping/>
  </p:clrMapOvr>
  <mc:AlternateContent xmlns:mc="http://schemas.openxmlformats.org/markup-compatibility/2006">
    <mc:Choice xmlns:p159="http://schemas.microsoft.com/office/powerpoint/2015/09/main" Requires="p159">
      <p:transition spd="slow" p14:dur="2000">
        <p159:morph option="byObject"/>
      </p:transition>
    </mc:Choice>
    <mc:Fallback>
      <p:transition spd="slow">
        <p:fade/>
      </p:transition>
    </mc:Fallback>
  </mc:AlternateContent>
  <p:timing/>
</p:sld>
</file>

<file path=ppt/slides/slide4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437238" y="339651"/>
            <a:ext cx="8075240" cy="418058"/>
          </a:xfrm>
        </p:spPr>
        <p:txBody>
          <a:bodyPr>
            <a:normAutofit fontScale="90000"/>
          </a:bodyPr>
          <a:lstStyle/>
          <a:p>
            <a:r>
              <a:rPr lang="tr-TR"/>
              <a:t> OKUL TEMELLİ PLANLAMA</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çerik Yer Tutucusu 5">
            <a:extLst>
              <a:ext uri="{FF2B5EF4-FFF2-40B4-BE49-F238E27FC236}">
                <a16:creationId xmlns:a16="http://schemas.microsoft.com/office/drawing/2014/main" id="{654DC2B6-E092-4ACF-A097-F599C1E67EC3}"/>
              </a:ext>
            </a:extLst>
          </p:cNvPr>
          <p:cNvSpPr>
            <a:spLocks noGrp="1"/>
          </p:cNvSpPr>
          <p:nvPr>
            <p:ph sz="quarter" idx="1"/>
          </p:nvPr>
        </p:nvSpPr>
        <p:spPr>
          <a:xfrm>
            <a:off x="251520" y="992124"/>
            <a:ext cx="8424936" cy="5749244"/>
          </a:xfrm>
        </p:spPr>
        <p:txBody>
          <a:bodyPr>
            <a:normAutofit/>
          </a:bodyPr>
          <a:lstStyle/>
          <a:p>
            <a:pPr algn="just"/>
            <a:r>
              <a:rPr lang="tr-TR" sz="2000"/>
              <a:t>Okul temelli planlama; </a:t>
            </a:r>
            <a:r>
              <a:rPr lang="tr-TR" sz="2000" b="1" i="1">
                <a:solidFill>
                  <a:srgbClr val="0070C0"/>
                </a:solidFill>
              </a:rPr>
              <a:t>zümre öğretmenler kurulu tarafından</a:t>
            </a:r>
            <a:r>
              <a:rPr lang="tr-TR" sz="2000"/>
              <a:t> ders kapsamında gerçekleştirilmesi kararlaştırılan;</a:t>
            </a:r>
          </a:p>
          <a:p>
            <a:pPr algn="just">
              <a:buFont typeface="Wingdings" panose="05000000000000000000" pitchFamily="2" charset="2"/>
              <a:buChar char="Ø"/>
            </a:pPr>
            <a:r>
              <a:rPr lang="tr-TR" sz="2000"/>
              <a:t> araştırma ve gözlem,</a:t>
            </a:r>
          </a:p>
          <a:p>
            <a:pPr algn="just">
              <a:buFont typeface="Wingdings" panose="05000000000000000000" pitchFamily="2" charset="2"/>
              <a:buChar char="Ø"/>
            </a:pPr>
            <a:r>
              <a:rPr lang="tr-TR" sz="2000"/>
              <a:t> sosyal etkinlikler,</a:t>
            </a:r>
          </a:p>
          <a:p>
            <a:pPr algn="just">
              <a:buFont typeface="Wingdings" panose="05000000000000000000" pitchFamily="2" charset="2"/>
              <a:buChar char="Ø"/>
            </a:pPr>
            <a:r>
              <a:rPr lang="tr-TR" sz="2000"/>
              <a:t> proje çalışmaları, </a:t>
            </a:r>
          </a:p>
          <a:p>
            <a:pPr algn="just">
              <a:buFont typeface="Wingdings" panose="05000000000000000000" pitchFamily="2" charset="2"/>
              <a:buChar char="Ø"/>
            </a:pPr>
            <a:r>
              <a:rPr lang="tr-TR" sz="2000"/>
              <a:t>yerel çalışmalar, </a:t>
            </a:r>
          </a:p>
          <a:p>
            <a:pPr algn="just">
              <a:buFont typeface="Wingdings" panose="05000000000000000000" pitchFamily="2" charset="2"/>
              <a:buChar char="Ø"/>
            </a:pPr>
            <a:r>
              <a:rPr lang="tr-TR" sz="2000"/>
              <a:t>okuma çalışmaları vb. çalışmaları kapsamaktadır. </a:t>
            </a:r>
          </a:p>
          <a:p>
            <a:pPr marL="0" indent="0" algn="just">
              <a:buNone/>
            </a:pPr>
            <a:endParaRPr lang="tr-TR" sz="2000"/>
          </a:p>
          <a:p>
            <a:pPr algn="just"/>
            <a:r>
              <a:rPr lang="tr-TR" sz="2000"/>
              <a:t>Ayrıca bu çalışmalar sayesinde zümre öğretmenlerine öğretim programını uyarlama imkânı tanınarak programların uygulanmasında esneklik sağlanmaktadır.</a:t>
            </a:r>
          </a:p>
          <a:p>
            <a:pPr algn="just"/>
            <a:r>
              <a:rPr lang="tr-TR" sz="2000"/>
              <a:t>Okul temelli planlama çalışmalarında 1739 sayılı Millî Eğitim Temel Kanunu'ndaki Genel Amaçlar ile birlikte Türk Millî Eğitimi’nin Temel İlkeleri, öğretim programlarının genel amaçları ile derse özgü hedefler dikkate alınmalıdır. </a:t>
            </a:r>
          </a:p>
        </p:txBody>
      </p:sp>
    </p:spTree>
    <p:extLst>
      <p:ext uri="{BB962C8B-B14F-4D97-AF65-F5344CB8AC3E}">
        <p14:creationId xmlns:p14="http://schemas.microsoft.com/office/powerpoint/2010/main" val="3358571425"/>
      </p:ext>
    </p:extLst>
  </p:cSld>
  <p:clrMapOvr>
    <a:masterClrMapping/>
  </p:clrMapOvr>
  <mc:AlternateContent xmlns:mc="http://schemas.openxmlformats.org/markup-compatibility/2006">
    <mc:Choice xmlns:p159="http://schemas.microsoft.com/office/powerpoint/2015/09/main" Requires="p159">
      <p:transition spd="slow" p14:dur="2000">
        <p159:morph option="byObject"/>
      </p:transition>
    </mc:Choice>
    <mc:Fallback>
      <p:transition spd="slow">
        <p:fade/>
      </p:transition>
    </mc:Fallback>
  </mc:AlternateContent>
  <p:timing/>
</p:sld>
</file>

<file path=ppt/slides/slide4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437238" y="339651"/>
            <a:ext cx="8075240" cy="418058"/>
          </a:xfrm>
        </p:spPr>
        <p:txBody>
          <a:bodyPr>
            <a:normAutofit fontScale="90000"/>
          </a:bodyPr>
          <a:lstStyle/>
          <a:p>
            <a:r>
              <a:rPr lang="tr-TR"/>
              <a:t> OKUL TEMELLİ PLANLAMA</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çerik Yer Tutucusu 5">
            <a:extLst>
              <a:ext uri="{FF2B5EF4-FFF2-40B4-BE49-F238E27FC236}">
                <a16:creationId xmlns:a16="http://schemas.microsoft.com/office/drawing/2014/main" id="{654DC2B6-E092-4ACF-A097-F599C1E67EC3}"/>
              </a:ext>
            </a:extLst>
          </p:cNvPr>
          <p:cNvSpPr>
            <a:spLocks noGrp="1"/>
          </p:cNvSpPr>
          <p:nvPr>
            <p:ph sz="quarter" idx="1"/>
          </p:nvPr>
        </p:nvSpPr>
        <p:spPr>
          <a:xfrm>
            <a:off x="251520" y="992124"/>
            <a:ext cx="8424936" cy="5749244"/>
          </a:xfrm>
        </p:spPr>
        <p:txBody>
          <a:bodyPr>
            <a:normAutofit/>
          </a:bodyPr>
          <a:lstStyle/>
          <a:p>
            <a:pPr algn="just"/>
            <a:r>
              <a:rPr lang="tr-TR" sz="3200"/>
              <a:t>Çalışmalar için ayrılan süre eğitim-öğretim yılı içinde planlanır ve yıllık planlarda ifade edilir.</a:t>
            </a:r>
          </a:p>
          <a:p>
            <a:pPr marL="0" indent="0" algn="just">
              <a:buNone/>
            </a:pPr>
            <a:endParaRPr lang="tr-TR" sz="3200"/>
          </a:p>
          <a:p>
            <a:pPr algn="just"/>
            <a:r>
              <a:rPr lang="tr-TR" sz="3200"/>
              <a:t>Bu planlamalar kapsamında yürütülecek öğretim faaliyetleri; öğrenci katılımını desteklemeli, yaparak ve yaşayarak öğrenmeye olanak tanımalı, öğrencinin bütüncül gelişimine hizmet etmelidir.</a:t>
            </a:r>
          </a:p>
        </p:txBody>
      </p:sp>
    </p:spTree>
    <p:extLst>
      <p:ext uri="{BB962C8B-B14F-4D97-AF65-F5344CB8AC3E}">
        <p14:creationId xmlns:p14="http://schemas.microsoft.com/office/powerpoint/2010/main" val="1827174966"/>
      </p:ext>
    </p:extLst>
  </p:cSld>
  <p:clrMapOvr>
    <a:masterClrMapping/>
  </p:clrMapOvr>
  <mc:AlternateContent xmlns:mc="http://schemas.openxmlformats.org/markup-compatibility/2006">
    <mc:Choice xmlns:p159="http://schemas.microsoft.com/office/powerpoint/2015/09/main" Requires="p159">
      <p:transition spd="slow" p14:dur="2000">
        <p159:morph option="byObject"/>
      </p:transition>
    </mc:Choice>
    <mc:Fallback>
      <p:transition spd="slow">
        <p:fade/>
      </p:transition>
    </mc:Fallback>
  </mc:AlternateContent>
  <p:timing/>
</p:sld>
</file>

<file path=ppt/slides/slide4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437238" y="339651"/>
            <a:ext cx="8075240" cy="418058"/>
          </a:xfrm>
        </p:spPr>
        <p:txBody>
          <a:bodyPr>
            <a:normAutofit fontScale="90000"/>
          </a:bodyPr>
          <a:lstStyle/>
          <a:p>
            <a:r>
              <a:rPr lang="tr-TR"/>
              <a:t> OKUL TEMELLİ PLANLAMA</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çerik Yer Tutucusu 5">
            <a:extLst>
              <a:ext uri="{FF2B5EF4-FFF2-40B4-BE49-F238E27FC236}">
                <a16:creationId xmlns:a16="http://schemas.microsoft.com/office/drawing/2014/main" id="{654DC2B6-E092-4ACF-A097-F599C1E67EC3}"/>
              </a:ext>
            </a:extLst>
          </p:cNvPr>
          <p:cNvSpPr>
            <a:spLocks noGrp="1"/>
          </p:cNvSpPr>
          <p:nvPr>
            <p:ph sz="quarter" idx="1"/>
          </p:nvPr>
        </p:nvSpPr>
        <p:spPr>
          <a:xfrm>
            <a:off x="251520" y="992124"/>
            <a:ext cx="8424936" cy="5749244"/>
          </a:xfrm>
        </p:spPr>
        <p:txBody>
          <a:bodyPr>
            <a:normAutofit lnSpcReduction="10000"/>
          </a:bodyPr>
          <a:lstStyle/>
          <a:p>
            <a:pPr algn="just"/>
            <a:r>
              <a:rPr lang="tr-TR"/>
              <a:t>Okul temelli planlama için belirlenen süre; her ders özelinde, öğretim programlarının üniteler/temalar/ öğrenme alanları için ayrılan süre tablolarında belirtilmektedir. </a:t>
            </a:r>
          </a:p>
          <a:p>
            <a:pPr algn="just"/>
            <a:r>
              <a:rPr lang="tr-TR"/>
              <a:t>Okul temelli planlama faaliyetleri, öğretim programından bağımsız olmayıp öğrenme çıktılarına hizmet eden ve beklenen hedeflere ulaşmada öğretmenlere hareket imkânı sağlayan bir alan olarak görülmelidir.</a:t>
            </a:r>
          </a:p>
          <a:p>
            <a:pPr algn="just"/>
            <a:r>
              <a:rPr lang="tr-TR"/>
              <a:t>Okul temelli planlama kapsamında 10. sınıf düzeyinde belirlenen ders saatleri ise öğrencilerin </a:t>
            </a:r>
            <a:r>
              <a:rPr lang="tr-TR" b="1" i="1">
                <a:solidFill>
                  <a:srgbClr val="C00000"/>
                </a:solidFill>
              </a:rPr>
              <a:t>meslek seçimi ve kariyer planlaması</a:t>
            </a:r>
            <a:r>
              <a:rPr lang="tr-TR"/>
              <a:t> yapabilmeleri amacıyla onlara rehberlik edecek şekilde kullanılır. Bu doğrultuda planlanan eğitim öğretim faaliyetleri,  </a:t>
            </a:r>
            <a:r>
              <a:rPr lang="tr-TR" b="1" i="1"/>
              <a:t>mesleki rehberlik ve kariyer danışmanlığı bağlamında</a:t>
            </a:r>
            <a:r>
              <a:rPr lang="tr-TR"/>
              <a:t> yürütülür.</a:t>
            </a:r>
          </a:p>
        </p:txBody>
      </p:sp>
    </p:spTree>
    <p:extLst>
      <p:ext uri="{BB962C8B-B14F-4D97-AF65-F5344CB8AC3E}">
        <p14:creationId xmlns:p14="http://schemas.microsoft.com/office/powerpoint/2010/main" val="4292614561"/>
      </p:ext>
    </p:extLst>
  </p:cSld>
  <p:clrMapOvr>
    <a:masterClrMapping/>
  </p:clrMapOvr>
  <mc:AlternateContent xmlns:mc="http://schemas.openxmlformats.org/markup-compatibility/2006">
    <mc:Choice xmlns:p159="http://schemas.microsoft.com/office/powerpoint/2015/09/main" Requires="p159">
      <p:transition spd="slow" p14:dur="2000">
        <p159:morph option="byObject"/>
      </p:transition>
    </mc:Choice>
    <mc:Fallback>
      <p:transition spd="slow">
        <p:fade/>
      </p:transition>
    </mc:Fallback>
  </mc:AlternateContent>
  <p:timing/>
</p:sld>
</file>

<file path=ppt/slides/slide4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179512" y="99513"/>
            <a:ext cx="8496944" cy="886414"/>
          </a:xfrm>
        </p:spPr>
        <p:txBody>
          <a:bodyPr>
            <a:noAutofit/>
          </a:bodyPr>
          <a:lstStyle/>
          <a:p>
            <a:r>
              <a:rPr lang="tr-TR" sz="2000" b="1" i="0" u="none" strike="noStrike" baseline="0">
                <a:latin typeface="Calibri-Bold"/>
              </a:rPr>
              <a:t>YENİ ÖĞRETİM PROGRAMLARININ UGULAMADAKİ MEVCUT ÖĞRETİM PROGRAMLARINDAN FARKLI YÖNLERİ</a:t>
            </a:r>
            <a:endParaRPr lang="tr-TR" sz="280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çerik Yer Tutucusu 5">
            <a:extLst>
              <a:ext uri="{FF2B5EF4-FFF2-40B4-BE49-F238E27FC236}">
                <a16:creationId xmlns:a16="http://schemas.microsoft.com/office/drawing/2014/main" id="{654DC2B6-E092-4ACF-A097-F599C1E67EC3}"/>
              </a:ext>
            </a:extLst>
          </p:cNvPr>
          <p:cNvSpPr>
            <a:spLocks noGrp="1"/>
          </p:cNvSpPr>
          <p:nvPr>
            <p:ph sz="quarter" idx="1"/>
          </p:nvPr>
        </p:nvSpPr>
        <p:spPr/>
        <p:txBody>
          <a:bodyPr/>
          <a:lstStyle/>
          <a:p>
            <a:endParaRPr lang="tr-TR"/>
          </a:p>
        </p:txBody>
      </p:sp>
      <p:pic>
        <p:nvPicPr>
          <p:cNvPr id="4" name="Resim 3">
            <a:extLst>
              <a:ext uri="{FF2B5EF4-FFF2-40B4-BE49-F238E27FC236}">
                <a16:creationId xmlns:a16="http://schemas.microsoft.com/office/drawing/2014/main" id="{C8D29FD9-6911-4AC2-9C27-74DFA4841999}"/>
              </a:ext>
            </a:extLst>
          </p:cNvPr>
          <p:cNvPicPr>
            <a:picLocks noChangeAspect="1"/>
          </p:cNvPicPr>
          <p:nvPr/>
        </p:nvPicPr>
        <p:blipFill>
          <a:blip r:embed="rId3"/>
          <a:stretch>
            <a:fillRect/>
          </a:stretch>
        </p:blipFill>
        <p:spPr>
          <a:xfrm>
            <a:off x="123267" y="1052736"/>
            <a:ext cx="8625197" cy="5488025"/>
          </a:xfrm>
          <a:prstGeom prst="rect">
            <a:avLst/>
          </a:prstGeom>
        </p:spPr>
      </p:pic>
    </p:spTree>
    <p:extLst>
      <p:ext uri="{BB962C8B-B14F-4D97-AF65-F5344CB8AC3E}">
        <p14:creationId xmlns:p14="http://schemas.microsoft.com/office/powerpoint/2010/main" val="497740432"/>
      </p:ext>
    </p:extLst>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çerik Yer Tutucusu 5">
            <a:extLst>
              <a:ext uri="{FF2B5EF4-FFF2-40B4-BE49-F238E27FC236}">
                <a16:creationId xmlns:a16="http://schemas.microsoft.com/office/drawing/2014/main" id="{654DC2B6-E092-4ACF-A097-F599C1E67EC3}"/>
              </a:ext>
            </a:extLst>
          </p:cNvPr>
          <p:cNvSpPr>
            <a:spLocks noGrp="1"/>
          </p:cNvSpPr>
          <p:nvPr>
            <p:ph sz="quarter" idx="1"/>
          </p:nvPr>
        </p:nvSpPr>
        <p:spPr/>
        <p:txBody>
          <a:bodyPr/>
          <a:lstStyle/>
          <a:p>
            <a:endParaRPr lang="tr-TR"/>
          </a:p>
        </p:txBody>
      </p:sp>
      <p:sp>
        <p:nvSpPr>
          <p:cNvPr id="7" name="Başlık 6">
            <a:extLst>
              <a:ext uri="{FF2B5EF4-FFF2-40B4-BE49-F238E27FC236}">
                <a16:creationId xmlns:a16="http://schemas.microsoft.com/office/drawing/2014/main" id="{C1DEFBFD-467F-4FAD-BD0B-D2A8041AC0BA}"/>
              </a:ext>
            </a:extLst>
          </p:cNvPr>
          <p:cNvSpPr>
            <a:spLocks noGrp="1"/>
          </p:cNvSpPr>
          <p:nvPr>
            <p:ph type="title"/>
          </p:nvPr>
        </p:nvSpPr>
        <p:spPr/>
        <p:txBody>
          <a:bodyPr/>
          <a:lstStyle/>
          <a:p>
            <a:endParaRPr lang="tr-TR"/>
          </a:p>
        </p:txBody>
      </p:sp>
      <p:pic>
        <p:nvPicPr>
          <p:cNvPr id="9" name="Resim 8">
            <a:extLst>
              <a:ext uri="{FF2B5EF4-FFF2-40B4-BE49-F238E27FC236}">
                <a16:creationId xmlns:a16="http://schemas.microsoft.com/office/drawing/2014/main" id="{0EE95058-2E92-4282-B0E7-37112528A2F2}"/>
              </a:ext>
            </a:extLst>
          </p:cNvPr>
          <p:cNvPicPr>
            <a:picLocks noChangeAspect="1"/>
          </p:cNvPicPr>
          <p:nvPr/>
        </p:nvPicPr>
        <p:blipFill>
          <a:blip r:embed="rId3"/>
          <a:stretch>
            <a:fillRect/>
          </a:stretch>
        </p:blipFill>
        <p:spPr>
          <a:xfrm>
            <a:off x="179512" y="0"/>
            <a:ext cx="8413378" cy="5619750"/>
          </a:xfrm>
          <a:prstGeom prst="rect">
            <a:avLst/>
          </a:prstGeom>
        </p:spPr>
      </p:pic>
    </p:spTree>
    <p:extLst>
      <p:ext uri="{BB962C8B-B14F-4D97-AF65-F5344CB8AC3E}">
        <p14:creationId xmlns:p14="http://schemas.microsoft.com/office/powerpoint/2010/main" val="1985221629"/>
      </p:ext>
    </p:extLst>
  </p:cSld>
  <p:clrMapOvr>
    <a:masterClrMapping/>
  </p:clrMapOvr>
  <p:transition/>
  <p:timing/>
</p:sld>
</file>

<file path=ppt/slides/slide4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çerik Yer Tutucusu 5">
            <a:extLst>
              <a:ext uri="{FF2B5EF4-FFF2-40B4-BE49-F238E27FC236}">
                <a16:creationId xmlns:a16="http://schemas.microsoft.com/office/drawing/2014/main" id="{654DC2B6-E092-4ACF-A097-F599C1E67EC3}"/>
              </a:ext>
            </a:extLst>
          </p:cNvPr>
          <p:cNvSpPr>
            <a:spLocks noGrp="1"/>
          </p:cNvSpPr>
          <p:nvPr>
            <p:ph sz="quarter" idx="1"/>
          </p:nvPr>
        </p:nvSpPr>
        <p:spPr/>
        <p:txBody>
          <a:bodyPr/>
          <a:lstStyle/>
          <a:p>
            <a:endParaRPr lang="tr-TR"/>
          </a:p>
        </p:txBody>
      </p:sp>
      <p:sp>
        <p:nvSpPr>
          <p:cNvPr id="7" name="Başlık 6">
            <a:extLst>
              <a:ext uri="{FF2B5EF4-FFF2-40B4-BE49-F238E27FC236}">
                <a16:creationId xmlns:a16="http://schemas.microsoft.com/office/drawing/2014/main" id="{C1DEFBFD-467F-4FAD-BD0B-D2A8041AC0BA}"/>
              </a:ext>
            </a:extLst>
          </p:cNvPr>
          <p:cNvSpPr>
            <a:spLocks noGrp="1"/>
          </p:cNvSpPr>
          <p:nvPr>
            <p:ph type="title"/>
          </p:nvPr>
        </p:nvSpPr>
        <p:spPr/>
        <p:txBody>
          <a:bodyPr>
            <a:normAutofit/>
          </a:bodyPr>
          <a:lstStyle/>
          <a:p>
            <a:r>
              <a:rPr lang="tr-TR" sz="3600" b="1" i="0" u="none" strike="noStrike" baseline="0">
                <a:solidFill>
                  <a:schemeClr val="accent1">
                    <a:lumMod val="60000"/>
                    <a:lumOff val="40000"/>
                  </a:schemeClr>
                </a:solidFill>
                <a:latin typeface="Arial-BoldMT"/>
              </a:rPr>
              <a:t>PROGRAM GELİŞTİRME SÜRECİ</a:t>
            </a:r>
            <a:endParaRPr lang="tr-TR" sz="4800">
              <a:solidFill>
                <a:schemeClr val="accent1">
                  <a:lumMod val="60000"/>
                  <a:lumOff val="40000"/>
                </a:schemeClr>
              </a:solidFill>
            </a:endParaRPr>
          </a:p>
        </p:txBody>
      </p:sp>
      <p:pic>
        <p:nvPicPr>
          <p:cNvPr id="3" name="Resim 2">
            <a:extLst>
              <a:ext uri="{FF2B5EF4-FFF2-40B4-BE49-F238E27FC236}">
                <a16:creationId xmlns:a16="http://schemas.microsoft.com/office/drawing/2014/main" id="{60734553-9F1A-4C9D-9BB6-01E17CB5A328}"/>
              </a:ext>
            </a:extLst>
          </p:cNvPr>
          <p:cNvPicPr>
            <a:picLocks noChangeAspect="1"/>
          </p:cNvPicPr>
          <p:nvPr/>
        </p:nvPicPr>
        <p:blipFill>
          <a:blip r:embed="rId3"/>
          <a:stretch>
            <a:fillRect/>
          </a:stretch>
        </p:blipFill>
        <p:spPr>
          <a:xfrm>
            <a:off x="183230" y="1508919"/>
            <a:ext cx="8538921" cy="3840162"/>
          </a:xfrm>
          <a:prstGeom prst="rect">
            <a:avLst/>
          </a:prstGeom>
        </p:spPr>
      </p:pic>
    </p:spTree>
    <p:extLst>
      <p:ext uri="{BB962C8B-B14F-4D97-AF65-F5344CB8AC3E}">
        <p14:creationId xmlns:p14="http://schemas.microsoft.com/office/powerpoint/2010/main" val="1926829865"/>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457200" y="274638"/>
            <a:ext cx="7467600" cy="490066"/>
          </a:xfrm>
        </p:spPr>
        <p:txBody>
          <a:bodyPr>
            <a:normAutofit fontScale="90000"/>
          </a:bodyPr>
          <a:lstStyle/>
          <a:p>
            <a:r>
              <a:rPr lang="tr-TR"/>
              <a:t>GENEL ESASLAR:</a:t>
            </a:r>
          </a:p>
        </p:txBody>
      </p:sp>
      <p:sp>
        <p:nvSpPr>
          <p:cNvPr id="3" name="İçerik Yer Tutucusu 2"/>
          <p:cNvSpPr>
            <a:spLocks noGrp="1"/>
          </p:cNvSpPr>
          <p:nvPr>
            <p:ph sz="quarter" idx="1"/>
          </p:nvPr>
        </p:nvSpPr>
        <p:spPr>
          <a:xfrm>
            <a:off x="395536" y="792720"/>
            <a:ext cx="8208912" cy="5660616"/>
          </a:xfrm>
        </p:spPr>
        <p:txBody>
          <a:bodyPr>
            <a:normAutofit/>
          </a:bodyPr>
          <a:lstStyle/>
          <a:p>
            <a:r>
              <a:rPr lang="tr-TR" b="1"/>
              <a:t>Lise kademeleri için;</a:t>
            </a:r>
          </a:p>
          <a:p>
            <a:pPr>
              <a:buFont typeface="Wingdings" panose="05000000000000000000" pitchFamily="2" charset="2"/>
              <a:buChar char="v"/>
            </a:pPr>
            <a:r>
              <a:rPr lang="tr-TR"/>
              <a:t> biyoloji dersi 9-12. sınıf, </a:t>
            </a:r>
          </a:p>
          <a:p>
            <a:pPr>
              <a:buFont typeface="Wingdings" panose="05000000000000000000" pitchFamily="2" charset="2"/>
              <a:buChar char="v"/>
            </a:pPr>
            <a:r>
              <a:rPr lang="tr-TR"/>
              <a:t>coğrafya dersi 9-12. sınıf,</a:t>
            </a:r>
          </a:p>
          <a:p>
            <a:pPr>
              <a:buFont typeface="Wingdings" panose="05000000000000000000" pitchFamily="2" charset="2"/>
              <a:buChar char="v"/>
            </a:pPr>
            <a:r>
              <a:rPr lang="tr-TR"/>
              <a:t> felsefe dersi 10-11. sınıf,</a:t>
            </a:r>
          </a:p>
          <a:p>
            <a:pPr>
              <a:buFont typeface="Wingdings" panose="05000000000000000000" pitchFamily="2" charset="2"/>
              <a:buChar char="v"/>
            </a:pPr>
            <a:r>
              <a:rPr lang="tr-TR"/>
              <a:t> fizik dersi 9-12. sınıf, </a:t>
            </a:r>
          </a:p>
          <a:p>
            <a:pPr>
              <a:buFont typeface="Wingdings" panose="05000000000000000000" pitchFamily="2" charset="2"/>
              <a:buChar char="v"/>
            </a:pPr>
            <a:r>
              <a:rPr lang="tr-TR"/>
              <a:t>kimya dersi 9-12. sınıf, </a:t>
            </a:r>
          </a:p>
          <a:p>
            <a:pPr>
              <a:buFont typeface="Wingdings" panose="05000000000000000000" pitchFamily="2" charset="2"/>
              <a:buChar char="v"/>
            </a:pPr>
            <a:r>
              <a:rPr lang="tr-TR"/>
              <a:t>matematik dersi 9-12. sınıf, </a:t>
            </a:r>
          </a:p>
          <a:p>
            <a:pPr>
              <a:buFont typeface="Wingdings" panose="05000000000000000000" pitchFamily="2" charset="2"/>
              <a:buChar char="v"/>
            </a:pPr>
            <a:r>
              <a:rPr lang="tr-TR"/>
              <a:t>TC inkılap tarihi ve Atatürkçülük dersi 12. sınıf, </a:t>
            </a:r>
          </a:p>
          <a:p>
            <a:pPr>
              <a:buFont typeface="Wingdings" panose="05000000000000000000" pitchFamily="2" charset="2"/>
              <a:buChar char="v"/>
            </a:pPr>
            <a:r>
              <a:rPr lang="tr-TR"/>
              <a:t>tarih dersi 9-11. sınıf,</a:t>
            </a:r>
          </a:p>
          <a:p>
            <a:pPr>
              <a:buFont typeface="Wingdings" panose="05000000000000000000" pitchFamily="2" charset="2"/>
              <a:buChar char="v"/>
            </a:pPr>
            <a:r>
              <a:rPr lang="tr-TR"/>
              <a:t> Türk dili ve edebiyatı dersi 9-12. sınıf, </a:t>
            </a:r>
          </a:p>
          <a:p>
            <a:pPr>
              <a:buFont typeface="Wingdings" panose="05000000000000000000" pitchFamily="2" charset="2"/>
              <a:buChar char="v"/>
            </a:pPr>
            <a:r>
              <a:rPr lang="tr-TR"/>
              <a:t>din kültürü ve ahlak bilgisi dersi 9-12. sınıf.</a:t>
            </a:r>
          </a:p>
          <a:p>
            <a:endParaRPr lang="tr-T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9730495"/>
      </p:ext>
    </p:extLst>
  </p:cSld>
  <p:clrMapOvr>
    <a:masterClrMapping/>
  </p:clrMapOvr>
  <p:transition/>
  <p:timing/>
</p:sld>
</file>

<file path=ppt/slides/slide5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çerik Yer Tutucusu 5">
            <a:extLst>
              <a:ext uri="{FF2B5EF4-FFF2-40B4-BE49-F238E27FC236}">
                <a16:creationId xmlns:a16="http://schemas.microsoft.com/office/drawing/2014/main" id="{654DC2B6-E092-4ACF-A097-F599C1E67EC3}"/>
              </a:ext>
            </a:extLst>
          </p:cNvPr>
          <p:cNvSpPr>
            <a:spLocks noGrp="1"/>
          </p:cNvSpPr>
          <p:nvPr>
            <p:ph sz="quarter" idx="1"/>
          </p:nvPr>
        </p:nvSpPr>
        <p:spPr>
          <a:xfrm>
            <a:off x="467544" y="3068960"/>
            <a:ext cx="7467600" cy="1152128"/>
          </a:xfrm>
        </p:spPr>
        <p:txBody>
          <a:bodyPr>
            <a:normAutofit/>
          </a:bodyPr>
          <a:lstStyle/>
          <a:p>
            <a:pPr marL="0" indent="0" algn="ctr">
              <a:buNone/>
            </a:pPr>
            <a:r>
              <a:rPr lang="tr-TR" sz="5400">
                <a:ln w="0"/>
                <a:solidFill>
                  <a:schemeClr val="accent1"/>
                </a:solidFill>
                <a:effectLst>
                  <a:outerShdw blurRad="38100" dist="25400" dir="5400000" algn="ctr" rotWithShape="0">
                    <a:srgbClr val="6E747A">
                      <a:alpha val="43000"/>
                    </a:srgbClr>
                  </a:outerShdw>
                </a:effectLst>
              </a:rPr>
              <a:t>ARZ EDERİM.</a:t>
            </a:r>
          </a:p>
        </p:txBody>
      </p:sp>
    </p:spTree>
    <p:extLst>
      <p:ext uri="{BB962C8B-B14F-4D97-AF65-F5344CB8AC3E}">
        <p14:creationId xmlns:p14="http://schemas.microsoft.com/office/powerpoint/2010/main" val="60002942"/>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457200" y="274638"/>
            <a:ext cx="7467600" cy="562074"/>
          </a:xfrm>
        </p:spPr>
        <p:txBody>
          <a:bodyPr/>
          <a:lstStyle/>
          <a:p>
            <a:r>
              <a:rPr lang="tr-TR"/>
              <a:t>NEDEN Sadeleştirilmiş içerik?</a:t>
            </a:r>
          </a:p>
        </p:txBody>
      </p:sp>
      <p:sp>
        <p:nvSpPr>
          <p:cNvPr id="3" name="İçerik Yer Tutucusu 2"/>
          <p:cNvSpPr>
            <a:spLocks noGrp="1"/>
          </p:cNvSpPr>
          <p:nvPr>
            <p:ph sz="quarter" idx="1"/>
          </p:nvPr>
        </p:nvSpPr>
        <p:spPr>
          <a:xfrm>
            <a:off x="19448" y="1196752"/>
            <a:ext cx="8604448" cy="4873752"/>
          </a:xfrm>
        </p:spPr>
        <p:txBody>
          <a:bodyPr>
            <a:normAutofit fontScale="92500" lnSpcReduction="20000"/>
          </a:bodyPr>
          <a:lstStyle/>
          <a:p>
            <a:pPr algn="just"/>
            <a:r>
              <a:rPr lang="tr-TR"/>
              <a:t>Yeni müfredat çalışmalarında ülke bazlı yapılan karşılaştırmalarda, mevcut müfredatın muadillerinden </a:t>
            </a:r>
            <a:r>
              <a:rPr lang="tr-TR" b="1" i="1"/>
              <a:t>2 kata yakın bir düzeyde daha ağır</a:t>
            </a:r>
            <a:r>
              <a:rPr lang="tr-TR"/>
              <a:t> olduğu belirlendi.</a:t>
            </a:r>
          </a:p>
          <a:p>
            <a:pPr algn="just"/>
            <a:r>
              <a:rPr lang="tr-TR"/>
              <a:t> Bilgi erişiminin zor olduğu dönemlerde yapılan müfredatların dünya genelinde de revize edildiği ve bilgi edinmedeki kolaylıklardan hareketle </a:t>
            </a:r>
            <a:r>
              <a:rPr lang="tr-TR" b="1" i="1"/>
              <a:t>seyreltilmeye gidildiği </a:t>
            </a:r>
            <a:r>
              <a:rPr lang="tr-TR"/>
              <a:t>tespiti yapıldı.</a:t>
            </a:r>
          </a:p>
          <a:p>
            <a:pPr algn="just"/>
            <a:r>
              <a:rPr lang="tr-TR"/>
              <a:t> Yapılan incelemelerde mevcut müfredatın öğrenme çıktılarının incelenen ülkelere göre </a:t>
            </a:r>
            <a:r>
              <a:rPr lang="tr-TR" b="1" i="1"/>
              <a:t>yüzde 50 fazla olduğu </a:t>
            </a:r>
            <a:r>
              <a:rPr lang="tr-TR"/>
              <a:t>belirlendi. </a:t>
            </a:r>
          </a:p>
          <a:p>
            <a:pPr algn="just"/>
            <a:r>
              <a:rPr lang="tr-TR"/>
              <a:t>Bu kapsamda yeni müfredatta </a:t>
            </a:r>
            <a:r>
              <a:rPr lang="tr-TR" b="1" i="1"/>
              <a:t>yüzde 35'lik oranda bir seyreltme </a:t>
            </a:r>
            <a:r>
              <a:rPr lang="tr-TR"/>
              <a:t>yapıldı.</a:t>
            </a:r>
          </a:p>
          <a:p>
            <a:pPr algn="just"/>
            <a:r>
              <a:rPr lang="tr-TR"/>
              <a:t>MEB, müfredat çalışmaları ile beceri odaklı yaklaşımı benimsedi. Bu yaklaşımda, sadeleştirilmiş içerikte öğrencilerin </a:t>
            </a:r>
            <a:r>
              <a:rPr lang="tr-TR" b="1" i="1"/>
              <a:t>derinlemesine öğrenmesine</a:t>
            </a:r>
            <a:r>
              <a:rPr lang="tr-TR"/>
              <a:t> imkân sağlayacak yeni yaklaşımlar belirlendi.</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6962782"/>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457200" y="260648"/>
            <a:ext cx="7467600" cy="936433"/>
          </a:xfrm>
        </p:spPr>
        <p:txBody>
          <a:bodyPr>
            <a:normAutofit fontScale="90000"/>
          </a:bodyPr>
          <a:lstStyle/>
          <a:p>
            <a:r>
              <a:rPr lang="tr-TR"/>
              <a:t>NEDEN Sadeleştirilmiş içerik?</a:t>
            </a:r>
            <a:br>
              <a:rPr lang="tr-TR"/>
            </a:br>
            <a:r>
              <a:rPr lang="tr-TR" sz="2700" b="1">
                <a:solidFill>
                  <a:srgbClr val="FF0000"/>
                </a:solidFill>
              </a:rPr>
              <a:t>Sadeleştirme Oranları</a:t>
            </a:r>
            <a:endParaRPr lang="tr-TR" b="1">
              <a:solidFill>
                <a:srgbClr val="FF0000"/>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çerik Yer Tutucusu 5">
            <a:extLst>
              <a:ext uri="{FF2B5EF4-FFF2-40B4-BE49-F238E27FC236}">
                <a16:creationId xmlns:a16="http://schemas.microsoft.com/office/drawing/2014/main" id="{60A96FC5-A9BC-47ED-86F6-1CF80573725F}"/>
              </a:ext>
            </a:extLst>
          </p:cNvPr>
          <p:cNvSpPr>
            <a:spLocks noGrp="1"/>
          </p:cNvSpPr>
          <p:nvPr>
            <p:ph sz="quarter" idx="1"/>
          </p:nvPr>
        </p:nvSpPr>
        <p:spPr/>
        <p:txBody>
          <a:bodyPr/>
          <a:lstStyle/>
          <a:p>
            <a:endParaRPr lang="tr-TR"/>
          </a:p>
        </p:txBody>
      </p:sp>
      <p:pic>
        <p:nvPicPr>
          <p:cNvPr id="8" name="Resim 7">
            <a:extLst>
              <a:ext uri="{FF2B5EF4-FFF2-40B4-BE49-F238E27FC236}">
                <a16:creationId xmlns:a16="http://schemas.microsoft.com/office/drawing/2014/main" id="{91553791-AB56-4C36-8F8D-2B7A09D23877}"/>
              </a:ext>
            </a:extLst>
          </p:cNvPr>
          <p:cNvPicPr>
            <a:picLocks noChangeAspect="1"/>
          </p:cNvPicPr>
          <p:nvPr/>
        </p:nvPicPr>
        <p:blipFill>
          <a:blip r:embed="rId3"/>
          <a:srcRect t="9891" r="48457"/>
          <a:stretch>
            <a:fillRect/>
          </a:stretch>
        </p:blipFill>
        <p:spPr>
          <a:xfrm>
            <a:off x="107504" y="1104386"/>
            <a:ext cx="7704856" cy="5636982"/>
          </a:xfrm>
          <a:prstGeom prst="rect">
            <a:avLst/>
          </a:prstGeom>
        </p:spPr>
      </p:pic>
    </p:spTree>
    <p:extLst>
      <p:ext uri="{BB962C8B-B14F-4D97-AF65-F5344CB8AC3E}">
        <p14:creationId xmlns:p14="http://schemas.microsoft.com/office/powerpoint/2010/main" val="184725376"/>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çerik Yer Tutucusu 5">
            <a:extLst>
              <a:ext uri="{FF2B5EF4-FFF2-40B4-BE49-F238E27FC236}">
                <a16:creationId xmlns:a16="http://schemas.microsoft.com/office/drawing/2014/main" id="{60A96FC5-A9BC-47ED-86F6-1CF80573725F}"/>
              </a:ext>
            </a:extLst>
          </p:cNvPr>
          <p:cNvSpPr>
            <a:spLocks noGrp="1"/>
          </p:cNvSpPr>
          <p:nvPr>
            <p:ph sz="quarter" idx="1"/>
          </p:nvPr>
        </p:nvSpPr>
        <p:spPr/>
        <p:txBody>
          <a:bodyPr/>
          <a:lstStyle/>
          <a:p>
            <a:endParaRPr lang="tr-TR"/>
          </a:p>
        </p:txBody>
      </p:sp>
      <p:pic>
        <p:nvPicPr>
          <p:cNvPr id="8" name="Resim 7">
            <a:extLst>
              <a:ext uri="{FF2B5EF4-FFF2-40B4-BE49-F238E27FC236}">
                <a16:creationId xmlns:a16="http://schemas.microsoft.com/office/drawing/2014/main" id="{91553791-AB56-4C36-8F8D-2B7A09D23877}"/>
              </a:ext>
            </a:extLst>
          </p:cNvPr>
          <p:cNvPicPr>
            <a:picLocks noChangeAspect="1"/>
          </p:cNvPicPr>
          <p:nvPr/>
        </p:nvPicPr>
        <p:blipFill>
          <a:blip r:embed="rId4"/>
          <a:srcRect l="51343" t="11738"/>
          <a:stretch>
            <a:fillRect/>
          </a:stretch>
        </p:blipFill>
        <p:spPr>
          <a:xfrm>
            <a:off x="683568" y="1166902"/>
            <a:ext cx="7107832" cy="5506120"/>
          </a:xfrm>
          <a:prstGeom prst="rect">
            <a:avLst/>
          </a:prstGeom>
        </p:spPr>
      </p:pic>
      <p:sp>
        <p:nvSpPr>
          <p:cNvPr id="9" name="Başlık 1">
            <a:extLst>
              <a:ext uri="{FF2B5EF4-FFF2-40B4-BE49-F238E27FC236}">
                <a16:creationId xmlns:a16="http://schemas.microsoft.com/office/drawing/2014/main" id="{444E54F1-B6FB-4075-A4AA-6B6C09ECD074}"/>
              </a:ext>
            </a:extLst>
          </p:cNvPr>
          <p:cNvSpPr txBox="1"/>
          <p:nvPr/>
        </p:nvSpPr>
        <p:spPr>
          <a:xfrm>
            <a:off x="457200" y="260648"/>
            <a:ext cx="7467600" cy="936433"/>
          </a:xfrm>
          <a:prstGeom prst="rect">
            <a:avLst/>
          </a:prstGeom>
        </p:spPr>
        <p:txBody>
          <a:bodyPr vert="horz" anchor="b">
            <a:normAutofit fontScale="975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tr-TR"/>
              <a:t>NEDEN Sadeleştirilmiş içerik?</a:t>
            </a:r>
            <a:br>
              <a:rPr lang="tr-TR"/>
            </a:br>
            <a:r>
              <a:rPr lang="tr-TR" sz="2700" b="1">
                <a:solidFill>
                  <a:srgbClr val="FF0000"/>
                </a:solidFill>
              </a:rPr>
              <a:t>Sadeleştirme Oranları</a:t>
            </a:r>
            <a:endParaRPr lang="tr-TR" b="1">
              <a:solidFill>
                <a:srgbClr val="FF0000"/>
              </a:solidFill>
            </a:endParaRPr>
          </a:p>
        </p:txBody>
      </p:sp>
    </p:spTree>
    <p:extLst>
      <p:ext uri="{BB962C8B-B14F-4D97-AF65-F5344CB8AC3E}">
        <p14:creationId xmlns:p14="http://schemas.microsoft.com/office/powerpoint/2010/main" val="2656711601"/>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p:cNvSpPr>
            <a:spLocks noGrp="1"/>
          </p:cNvSpPr>
          <p:nvPr>
            <p:ph type="title"/>
          </p:nvPr>
        </p:nvSpPr>
        <p:spPr>
          <a:xfrm>
            <a:off x="457200" y="274638"/>
            <a:ext cx="7467600" cy="706090"/>
          </a:xfrm>
        </p:spPr>
        <p:txBody>
          <a:bodyPr/>
          <a:lstStyle/>
          <a:p>
            <a:r>
              <a:rPr lang="tr-TR"/>
              <a:t>Bütüncül bir eğitim modeli</a:t>
            </a:r>
          </a:p>
        </p:txBody>
      </p:sp>
      <p:sp>
        <p:nvSpPr>
          <p:cNvPr id="3" name="İçerik Yer Tutucusu 2"/>
          <p:cNvSpPr>
            <a:spLocks noGrp="1"/>
          </p:cNvSpPr>
          <p:nvPr>
            <p:ph sz="quarter" idx="1"/>
          </p:nvPr>
        </p:nvSpPr>
        <p:spPr>
          <a:xfrm>
            <a:off x="179512" y="836712"/>
            <a:ext cx="8568952" cy="4873752"/>
          </a:xfrm>
        </p:spPr>
        <p:txBody>
          <a:bodyPr>
            <a:normAutofit lnSpcReduction="10000"/>
          </a:bodyPr>
          <a:lstStyle/>
          <a:p>
            <a:pPr algn="just"/>
            <a:endParaRPr lang="tr-TR"/>
          </a:p>
          <a:p>
            <a:pPr algn="just"/>
            <a:r>
              <a:rPr lang="tr-TR"/>
              <a:t>Yeni müfredatta, öğrenciyi zihinsel, sosyal, duygusal, duyuşsal, fiziksel ve ahlaki açıdan bir bütün olarak gören </a:t>
            </a:r>
            <a:r>
              <a:rPr lang="tr-TR" b="1" i="1"/>
              <a:t>"bütüncül eğitim yaklaşımı" </a:t>
            </a:r>
            <a:r>
              <a:rPr lang="tr-TR"/>
              <a:t>modeli benimsendi.</a:t>
            </a:r>
          </a:p>
          <a:p>
            <a:pPr marL="0" indent="0" algn="just">
              <a:buNone/>
            </a:pPr>
            <a:endParaRPr lang="tr-TR"/>
          </a:p>
          <a:p>
            <a:pPr algn="just"/>
            <a:r>
              <a:rPr lang="tr-TR"/>
              <a:t>Yeni müfredatta, değişen dünyada değişen durum ve ihtiyaçlara göre yeniden düzenlenebilecek şekilde </a:t>
            </a:r>
            <a:r>
              <a:rPr lang="tr-TR" b="1" i="1"/>
              <a:t>esnek bir yapı </a:t>
            </a:r>
            <a:r>
              <a:rPr lang="tr-TR"/>
              <a:t>benimsendi.</a:t>
            </a:r>
          </a:p>
          <a:p>
            <a:pPr algn="just"/>
            <a:endParaRPr lang="tr-TR"/>
          </a:p>
          <a:p>
            <a:pPr algn="just"/>
            <a:r>
              <a:rPr lang="tr-TR"/>
              <a:t>"Türkiye Yüzyılı Maarif Modeli" ile öğrencilerin inanç, kimlik ya da sosyoekonomik durumları nedeniyle </a:t>
            </a:r>
            <a:r>
              <a:rPr lang="tr-TR" b="1" i="1"/>
              <a:t>dezavantajlı olmadığı bir öğrenme süreci </a:t>
            </a:r>
            <a:r>
              <a:rPr lang="tr-TR"/>
              <a:t>tasarlandı.</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582"/>
          <a:stretch>
            <a:fillRect/>
          </a:stretch>
        </p:blipFill>
        <p:spPr bwMode="auto">
          <a:xfrm>
            <a:off x="8100392" y="5666472"/>
            <a:ext cx="648072" cy="6428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6238561"/>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_rels/theme1.xml.rels>&#65279;<?xml version="1.0" encoding="utf-8" standalone="yes"?><Relationships xmlns="http://schemas.openxmlformats.org/package/2006/relationships"><Relationship Id="rId1" Type="http://schemas.openxmlformats.org/officeDocument/2006/relationships/image" Target="../media/image1.jpeg" /></Relationships>
</file>

<file path=ppt/theme/theme1.xml><?xml version="1.0" encoding="utf-8"?>
<a:theme xmlns:r="http://schemas.openxmlformats.org/officeDocument/2006/relationships" xmlns:a="http://schemas.openxmlformats.org/drawingml/2006/main" name="Cumba">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mba">
      <a:majorFont>
        <a:latin typeface="Century Schoolbook"/>
        <a:ea typeface="Arial"/>
        <a:cs typeface="Arial"/>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Arial"/>
        <a:cs typeface="Arial"/>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r:embed="rId1">
            <a:duotone>
              <a:schemeClr val="phClr">
                <a:shade val="80000"/>
              </a:schemeClr>
              <a:schemeClr val="phClr">
                <a:tint val="91000"/>
              </a:schemeClr>
            </a:duotone>
          </a:blip>
          <a:tile tx="0" ty="0" sx="40000" sy="50000" flip="y" algn="tl"/>
        </a:blipFill>
      </a:bgFillStyleLst>
    </a:fmtScheme>
  </a:themeElements>
  <a:objectDefaults/>
</a:theme>
</file>

<file path=ppt/theme/theme2.xml><?xml version="1.0" encoding="utf-8"?>
<a:theme xmlns:r="http://schemas.openxmlformats.org/officeDocument/2006/relationships"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Oriel</Template>
  <Company/>
  <PresentationFormat>On-screen Show (4:3)</PresentationFormat>
  <Paragraphs>148</Paragraphs>
  <Slides>50</Slides>
  <Notes>1</Notes>
  <TotalTime>647</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50</vt:i4>
      </vt:variant>
    </vt:vector>
  </HeadingPairs>
  <TitlesOfParts>
    <vt:vector baseType="lpstr" size="62">
      <vt:lpstr>Arial</vt:lpstr>
      <vt:lpstr>Century Schoolbook</vt:lpstr>
      <vt:lpstr>Wingdings</vt:lpstr>
      <vt:lpstr>Wingdings 2</vt:lpstr>
      <vt:lpstr>Calibri Light</vt:lpstr>
      <vt:lpstr>Calibri</vt:lpstr>
      <vt:lpstr>Bahnschrift Light</vt:lpstr>
      <vt:lpstr>Calibri-Bold</vt:lpstr>
      <vt:lpstr>Calibri-BoldItalic</vt:lpstr>
      <vt:lpstr>ArialMT</vt:lpstr>
      <vt:lpstr>Arial-BoldMT</vt:lpstr>
      <vt:lpstr>Cumba</vt:lpstr>
      <vt:lpstr>PowerPoint Presentation</vt:lpstr>
      <vt:lpstr>GENEL ESASLAR:</vt:lpstr>
      <vt:lpstr>GENEL ESASLAR:</vt:lpstr>
      <vt:lpstr>GENEL ESASLAR:</vt:lpstr>
      <vt:lpstr>GENEL ESASLAR:</vt:lpstr>
      <vt:lpstr>NEDEN Sadeleştirilmiş içerik?</vt:lpstr>
      <vt:lpstr>NEDEN Sadeleştirilmiş içerik?Sadeleştirme Oranları</vt:lpstr>
      <vt:lpstr>PowerPoint Presentation</vt:lpstr>
      <vt:lpstr>Bütüncül bir eğitim modeli</vt:lpstr>
      <vt:lpstr>Türkçe vurgusu</vt:lpstr>
      <vt:lpstr>Matematik alan becerileri</vt:lpstr>
      <vt:lpstr>Fen bilimleri dersine 13 alan becerisi geldi</vt:lpstr>
      <vt:lpstr>Sosyal bilimler için 17 alan becerisi belirlendi</vt:lpstr>
      <vt:lpstr>TÜRKİYE YÜZYILI MAARİF MODELİ BİLEŞENLERİ</vt:lpstr>
      <vt:lpstr>ÖĞRETİM PROGRAMLARININ PERSPEKTİFİ (EĞİTİM FELSEFESİ)</vt:lpstr>
      <vt:lpstr>ÖĞRETİM PROGRAMLARININ PERSPEKTİFİ (EĞİTİM FELSEFESİ)</vt:lpstr>
      <vt:lpstr>PowerPoint Presentation</vt:lpstr>
      <vt:lpstr>Beden ve Ruh</vt:lpstr>
      <vt:lpstr>PowerPoint Presentation</vt:lpstr>
      <vt:lpstr>PowerPoint Presentation</vt:lpstr>
      <vt:lpstr>PowerPoint Presentation</vt:lpstr>
      <vt:lpstr>PowerPoint Presentation</vt:lpstr>
      <vt:lpstr>PowerPoint Presentation</vt:lpstr>
      <vt:lpstr>PowerPoint Presentation</vt:lpstr>
      <vt:lpstr>BECERİLER  ÇERÇEVESİ</vt:lpstr>
      <vt:lpstr>Eğilimler;</vt:lpstr>
      <vt:lpstr>PowerPoint Presentation</vt:lpstr>
      <vt:lpstr>PowerPoint Presentation</vt:lpstr>
      <vt:lpstr>PowerPoint Presentation</vt:lpstr>
      <vt:lpstr>ALAN BECERİLERİ</vt:lpstr>
      <vt:lpstr>Fiziksel Beceriler</vt:lpstr>
      <vt:lpstr>PowerPoint Presentation</vt:lpstr>
      <vt:lpstr>PowerPoint Presentation</vt:lpstr>
      <vt:lpstr>PowerPoint Presentation</vt:lpstr>
      <vt:lpstr>PowerPoint Presentation</vt:lpstr>
      <vt:lpstr>PowerPoint Presentation</vt:lpstr>
      <vt:lpstr>PowerPoint Presentation</vt:lpstr>
      <vt:lpstr>Erdem-Değer-Eylem Modeli</vt:lpstr>
      <vt:lpstr>PowerPoint Presentation</vt:lpstr>
      <vt:lpstr>PowerPoint Presentation</vt:lpstr>
      <vt:lpstr>PowerPoint Presentation</vt:lpstr>
      <vt:lpstr>PowerPoint Presentation</vt:lpstr>
      <vt:lpstr>PowerPoint Presentation</vt:lpstr>
      <vt:lpstr> OKUL TEMELLİ PLANLAMA</vt:lpstr>
      <vt:lpstr> OKUL TEMELLİ PLANLAMA</vt:lpstr>
      <vt:lpstr> OKUL TEMELLİ PLANLAMA</vt:lpstr>
      <vt:lpstr>YENİ ÖĞRETİM PROGRAMLARININ UGULAMADAKİ MEVCUT ÖĞRETİM PROGRAMLARINDAN FARKLI YÖNLERİ</vt:lpstr>
      <vt:lpstr>PowerPoint Presentation</vt:lpstr>
      <vt:lpstr>PROGRAM GELİŞTİRME SÜRECİ</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Sunusu</dc:title>
  <dc:creator>Kırıkkale MEM</dc:creator>
  <cp:lastModifiedBy>BilalDEMIRCI@mem.gov.tr</cp:lastModifiedBy>
  <cp:revision>79</cp:revision>
  <dcterms:created xsi:type="dcterms:W3CDTF">2024-05-05T20:28:30Z</dcterms:created>
  <dcterms:modified xsi:type="dcterms:W3CDTF">2024-05-13T07:30:44Z</dcterms:modified>
</cp:coreProperties>
</file>